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8"/>
  </p:notesMasterIdLst>
  <p:sldIdLst>
    <p:sldId id="256" r:id="rId2"/>
    <p:sldId id="258" r:id="rId3"/>
    <p:sldId id="260" r:id="rId4"/>
    <p:sldId id="259" r:id="rId5"/>
    <p:sldId id="262" r:id="rId6"/>
    <p:sldId id="320" r:id="rId7"/>
    <p:sldId id="323" r:id="rId8"/>
    <p:sldId id="322" r:id="rId9"/>
    <p:sldId id="321" r:id="rId10"/>
    <p:sldId id="328" r:id="rId11"/>
    <p:sldId id="329" r:id="rId12"/>
    <p:sldId id="330" r:id="rId13"/>
    <p:sldId id="331" r:id="rId14"/>
    <p:sldId id="324" r:id="rId15"/>
    <p:sldId id="267" r:id="rId16"/>
    <p:sldId id="332" r:id="rId17"/>
    <p:sldId id="333" r:id="rId18"/>
    <p:sldId id="325" r:id="rId19"/>
    <p:sldId id="326" r:id="rId20"/>
    <p:sldId id="327" r:id="rId21"/>
    <p:sldId id="271" r:id="rId22"/>
    <p:sldId id="272" r:id="rId23"/>
    <p:sldId id="273" r:id="rId24"/>
    <p:sldId id="274" r:id="rId25"/>
    <p:sldId id="275" r:id="rId26"/>
    <p:sldId id="334" r:id="rId27"/>
    <p:sldId id="335" r:id="rId28"/>
    <p:sldId id="336" r:id="rId29"/>
    <p:sldId id="276" r:id="rId30"/>
    <p:sldId id="279" r:id="rId31"/>
    <p:sldId id="277" r:id="rId32"/>
    <p:sldId id="269" r:id="rId33"/>
    <p:sldId id="280" r:id="rId34"/>
    <p:sldId id="270" r:id="rId35"/>
    <p:sldId id="337" r:id="rId36"/>
    <p:sldId id="281" r:id="rId37"/>
    <p:sldId id="282" r:id="rId38"/>
    <p:sldId id="284" r:id="rId39"/>
    <p:sldId id="285" r:id="rId40"/>
    <p:sldId id="286" r:id="rId41"/>
    <p:sldId id="287" r:id="rId42"/>
    <p:sldId id="288" r:id="rId43"/>
    <p:sldId id="338" r:id="rId44"/>
    <p:sldId id="289" r:id="rId45"/>
    <p:sldId id="290" r:id="rId46"/>
    <p:sldId id="283" r:id="rId47"/>
    <p:sldId id="299" r:id="rId48"/>
    <p:sldId id="291" r:id="rId49"/>
    <p:sldId id="292" r:id="rId50"/>
    <p:sldId id="293" r:id="rId51"/>
    <p:sldId id="294" r:id="rId52"/>
    <p:sldId id="295" r:id="rId53"/>
    <p:sldId id="297" r:id="rId54"/>
    <p:sldId id="298" r:id="rId55"/>
    <p:sldId id="300" r:id="rId56"/>
    <p:sldId id="339" r:id="rId57"/>
    <p:sldId id="301" r:id="rId58"/>
    <p:sldId id="302" r:id="rId59"/>
    <p:sldId id="303" r:id="rId60"/>
    <p:sldId id="304" r:id="rId61"/>
    <p:sldId id="305" r:id="rId62"/>
    <p:sldId id="310" r:id="rId63"/>
    <p:sldId id="307" r:id="rId64"/>
    <p:sldId id="340" r:id="rId65"/>
    <p:sldId id="308" r:id="rId66"/>
    <p:sldId id="309" r:id="rId67"/>
    <p:sldId id="311" r:id="rId68"/>
    <p:sldId id="312" r:id="rId69"/>
    <p:sldId id="313" r:id="rId70"/>
    <p:sldId id="314" r:id="rId71"/>
    <p:sldId id="315" r:id="rId72"/>
    <p:sldId id="316" r:id="rId73"/>
    <p:sldId id="317" r:id="rId74"/>
    <p:sldId id="318" r:id="rId75"/>
    <p:sldId id="341" r:id="rId76"/>
    <p:sldId id="319" r:id="rId7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70"/>
    <p:restoredTop sz="85580"/>
  </p:normalViewPr>
  <p:slideViewPr>
    <p:cSldViewPr snapToGrid="0" snapToObjects="1">
      <p:cViewPr varScale="1">
        <p:scale>
          <a:sx n="84" d="100"/>
          <a:sy n="84" d="100"/>
        </p:scale>
        <p:origin x="200" y="384"/>
      </p:cViewPr>
      <p:guideLst/>
    </p:cSldViewPr>
  </p:slideViewPr>
  <p:notesTextViewPr>
    <p:cViewPr>
      <p:scale>
        <a:sx n="1" d="1"/>
        <a:sy n="1" d="1"/>
      </p:scale>
      <p:origin x="0" y="-288"/>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notesMaster" Target="notesMasters/notesMaster1.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charts/_rels/chart1.xml.rels><?xml version="1.0" encoding="UTF-8" standalone="yes"?>
<Relationships xmlns="http://schemas.openxmlformats.org/package/2006/relationships"><Relationship Id="rId3" Type="http://schemas.openxmlformats.org/officeDocument/2006/relationships/oleObject" Target="file:////Users/kimjongdill/Desktop/quads/cas_v_delegation_experiment/performance_model.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r>
              <a:rPr lang="en-US"/>
              <a:t>% Of Delegated Data Structure in Memory Heierarchy</a:t>
            </a:r>
          </a:p>
        </c:rich>
      </c:tx>
      <c:overlay val="0"/>
      <c:spPr>
        <a:noFill/>
        <a:ln>
          <a:noFill/>
        </a:ln>
        <a:effectLst/>
      </c:spPr>
      <c:txPr>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v>L1 Resident</c:v>
          </c:tx>
          <c:spPr>
            <a:ln w="28575" cap="rnd">
              <a:solidFill>
                <a:schemeClr val="accent2"/>
              </a:solidFill>
              <a:round/>
            </a:ln>
            <a:effectLst/>
          </c:spPr>
          <c:marker>
            <c:symbol val="none"/>
          </c:marker>
          <c:cat>
            <c:numRef>
              <c:f>'What-If (2)'!$B$32:$B$67</c:f>
              <c:numCache>
                <c:formatCode>General</c:formatCode>
                <c:ptCount val="36"/>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numCache>
            </c:numRef>
          </c:cat>
          <c:val>
            <c:numRef>
              <c:f>'What-If (2)'!$I$32:$I$67</c:f>
              <c:numCache>
                <c:formatCode>General</c:formatCode>
                <c:ptCount val="36"/>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numCache>
            </c:numRef>
          </c:val>
          <c:smooth val="0"/>
          <c:extLst>
            <c:ext xmlns:c16="http://schemas.microsoft.com/office/drawing/2014/chart" uri="{C3380CC4-5D6E-409C-BE32-E72D297353CC}">
              <c16:uniqueId val="{00000000-18A2-0F41-B1C0-152992CE9E6F}"/>
            </c:ext>
          </c:extLst>
        </c:ser>
        <c:ser>
          <c:idx val="1"/>
          <c:order val="1"/>
          <c:tx>
            <c:v>L2 Resident</c:v>
          </c:tx>
          <c:spPr>
            <a:ln w="28575" cap="rnd">
              <a:solidFill>
                <a:schemeClr val="accent4"/>
              </a:solidFill>
              <a:round/>
            </a:ln>
            <a:effectLst/>
          </c:spPr>
          <c:marker>
            <c:symbol val="none"/>
          </c:marker>
          <c:cat>
            <c:numRef>
              <c:f>'What-If (2)'!$B$32:$B$67</c:f>
              <c:numCache>
                <c:formatCode>General</c:formatCode>
                <c:ptCount val="36"/>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numCache>
            </c:numRef>
          </c:cat>
          <c:val>
            <c:numRef>
              <c:f>'What-If (2)'!$J$32:$J$67</c:f>
              <c:numCache>
                <c:formatCode>General</c:formatCode>
                <c:ptCount val="36"/>
                <c:pt idx="0">
                  <c:v>0</c:v>
                </c:pt>
                <c:pt idx="1">
                  <c:v>0</c:v>
                </c:pt>
                <c:pt idx="2">
                  <c:v>0</c:v>
                </c:pt>
                <c:pt idx="3">
                  <c:v>0</c:v>
                </c:pt>
                <c:pt idx="4">
                  <c:v>1</c:v>
                </c:pt>
                <c:pt idx="5">
                  <c:v>1</c:v>
                </c:pt>
                <c:pt idx="6">
                  <c:v>1</c:v>
                </c:pt>
                <c:pt idx="7">
                  <c:v>1</c:v>
                </c:pt>
                <c:pt idx="8">
                  <c:v>1</c:v>
                </c:pt>
                <c:pt idx="9">
                  <c:v>1</c:v>
                </c:pt>
                <c:pt idx="10">
                  <c:v>1</c:v>
                </c:pt>
                <c:pt idx="11">
                  <c:v>1</c:v>
                </c:pt>
                <c:pt idx="12">
                  <c:v>1</c:v>
                </c:pt>
                <c:pt idx="13">
                  <c:v>1</c:v>
                </c:pt>
                <c:pt idx="14">
                  <c:v>1</c:v>
                </c:pt>
                <c:pt idx="15">
                  <c:v>1</c:v>
                </c:pt>
                <c:pt idx="16">
                  <c:v>1</c:v>
                </c:pt>
                <c:pt idx="17">
                  <c:v>1</c:v>
                </c:pt>
                <c:pt idx="18">
                  <c:v>0.9398193359375</c:v>
                </c:pt>
                <c:pt idx="19">
                  <c:v>0.46990966796875</c:v>
                </c:pt>
                <c:pt idx="20">
                  <c:v>0.234954833984375</c:v>
                </c:pt>
                <c:pt idx="21">
                  <c:v>0.1174774169921875</c:v>
                </c:pt>
                <c:pt idx="22">
                  <c:v>5.873870849609375E-2</c:v>
                </c:pt>
                <c:pt idx="23">
                  <c:v>2.9369354248046875E-2</c:v>
                </c:pt>
                <c:pt idx="24">
                  <c:v>1.4684677124023438E-2</c:v>
                </c:pt>
                <c:pt idx="25">
                  <c:v>7.3423385620117188E-3</c:v>
                </c:pt>
                <c:pt idx="26">
                  <c:v>3.6711692810058594E-3</c:v>
                </c:pt>
                <c:pt idx="27">
                  <c:v>1.8355846405029297E-3</c:v>
                </c:pt>
                <c:pt idx="28">
                  <c:v>9.1779232025146484E-4</c:v>
                </c:pt>
                <c:pt idx="29">
                  <c:v>4.5889616012573242E-4</c:v>
                </c:pt>
                <c:pt idx="30">
                  <c:v>2.2944808006286621E-4</c:v>
                </c:pt>
                <c:pt idx="31">
                  <c:v>1.1472404003143311E-4</c:v>
                </c:pt>
                <c:pt idx="32">
                  <c:v>5.7362020015716553E-5</c:v>
                </c:pt>
                <c:pt idx="33">
                  <c:v>2.8681010007858276E-5</c:v>
                </c:pt>
                <c:pt idx="34">
                  <c:v>1.4340505003929138E-5</c:v>
                </c:pt>
                <c:pt idx="35">
                  <c:v>7.1702525019645691E-6</c:v>
                </c:pt>
              </c:numCache>
            </c:numRef>
          </c:val>
          <c:smooth val="0"/>
          <c:extLst>
            <c:ext xmlns:c16="http://schemas.microsoft.com/office/drawing/2014/chart" uri="{C3380CC4-5D6E-409C-BE32-E72D297353CC}">
              <c16:uniqueId val="{00000001-18A2-0F41-B1C0-152992CE9E6F}"/>
            </c:ext>
          </c:extLst>
        </c:ser>
        <c:ser>
          <c:idx val="2"/>
          <c:order val="2"/>
          <c:tx>
            <c:v>L3 Resident</c:v>
          </c:tx>
          <c:spPr>
            <a:ln w="28575" cap="rnd">
              <a:solidFill>
                <a:schemeClr val="accent6"/>
              </a:solidFill>
              <a:round/>
            </a:ln>
            <a:effectLst/>
          </c:spPr>
          <c:marker>
            <c:symbol val="none"/>
          </c:marker>
          <c:cat>
            <c:numRef>
              <c:f>'What-If (2)'!$B$32:$B$67</c:f>
              <c:numCache>
                <c:formatCode>General</c:formatCode>
                <c:ptCount val="36"/>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numCache>
            </c:numRef>
          </c:cat>
          <c:val>
            <c:numRef>
              <c:f>'What-If (2)'!$K$32:$K$67</c:f>
              <c:numCache>
                <c:formatCode>General</c:formatCode>
                <c:ptCount val="36"/>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6.01806640625E-2</c:v>
                </c:pt>
                <c:pt idx="19">
                  <c:v>0.53009033203125</c:v>
                </c:pt>
                <c:pt idx="20">
                  <c:v>0.6015625</c:v>
                </c:pt>
                <c:pt idx="21">
                  <c:v>0.30078125</c:v>
                </c:pt>
                <c:pt idx="22">
                  <c:v>0.150390625</c:v>
                </c:pt>
                <c:pt idx="23">
                  <c:v>7.51953125E-2</c:v>
                </c:pt>
                <c:pt idx="24">
                  <c:v>3.759765625E-2</c:v>
                </c:pt>
                <c:pt idx="25">
                  <c:v>1.8798828125E-2</c:v>
                </c:pt>
                <c:pt idx="26">
                  <c:v>9.3994140625E-3</c:v>
                </c:pt>
                <c:pt idx="27">
                  <c:v>4.69970703125E-3</c:v>
                </c:pt>
                <c:pt idx="28">
                  <c:v>2.349853515625E-3</c:v>
                </c:pt>
                <c:pt idx="29">
                  <c:v>1.1749267578125E-3</c:v>
                </c:pt>
                <c:pt idx="30">
                  <c:v>5.8746337890625E-4</c:v>
                </c:pt>
                <c:pt idx="31">
                  <c:v>2.93731689453125E-4</c:v>
                </c:pt>
                <c:pt idx="32">
                  <c:v>1.468658447265625E-4</c:v>
                </c:pt>
                <c:pt idx="33">
                  <c:v>7.343292236328125E-5</c:v>
                </c:pt>
                <c:pt idx="34">
                  <c:v>3.6716461181640625E-5</c:v>
                </c:pt>
                <c:pt idx="35">
                  <c:v>1.8358230590820312E-5</c:v>
                </c:pt>
              </c:numCache>
            </c:numRef>
          </c:val>
          <c:smooth val="0"/>
          <c:extLst>
            <c:ext xmlns:c16="http://schemas.microsoft.com/office/drawing/2014/chart" uri="{C3380CC4-5D6E-409C-BE32-E72D297353CC}">
              <c16:uniqueId val="{00000002-18A2-0F41-B1C0-152992CE9E6F}"/>
            </c:ext>
          </c:extLst>
        </c:ser>
        <c:ser>
          <c:idx val="3"/>
          <c:order val="3"/>
          <c:tx>
            <c:v>DRAM Resident</c:v>
          </c:tx>
          <c:spPr>
            <a:ln w="28575" cap="rnd">
              <a:solidFill>
                <a:schemeClr val="accent2">
                  <a:lumMod val="60000"/>
                </a:schemeClr>
              </a:solidFill>
              <a:round/>
            </a:ln>
            <a:effectLst/>
          </c:spPr>
          <c:marker>
            <c:symbol val="none"/>
          </c:marker>
          <c:cat>
            <c:numRef>
              <c:f>'What-If (2)'!$B$32:$B$67</c:f>
              <c:numCache>
                <c:formatCode>General</c:formatCode>
                <c:ptCount val="36"/>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numCache>
            </c:numRef>
          </c:cat>
          <c:val>
            <c:numRef>
              <c:f>'What-If (2)'!$L$32:$L$67</c:f>
              <c:numCache>
                <c:formatCode>General</c:formatCode>
                <c:ptCount val="36"/>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0.163482666015625</c:v>
                </c:pt>
                <c:pt idx="21">
                  <c:v>0.5817413330078125</c:v>
                </c:pt>
                <c:pt idx="22">
                  <c:v>0.79087066650390625</c:v>
                </c:pt>
                <c:pt idx="23">
                  <c:v>0.89543533325195312</c:v>
                </c:pt>
                <c:pt idx="24">
                  <c:v>0.94771766662597656</c:v>
                </c:pt>
                <c:pt idx="25">
                  <c:v>0.97385883331298828</c:v>
                </c:pt>
                <c:pt idx="26">
                  <c:v>0.98692941665649414</c:v>
                </c:pt>
                <c:pt idx="27">
                  <c:v>0.99346470832824707</c:v>
                </c:pt>
                <c:pt idx="28">
                  <c:v>0.99673235416412354</c:v>
                </c:pt>
                <c:pt idx="29">
                  <c:v>0.99836617708206177</c:v>
                </c:pt>
                <c:pt idx="30">
                  <c:v>0.99918308854103088</c:v>
                </c:pt>
                <c:pt idx="31">
                  <c:v>0.99959154427051544</c:v>
                </c:pt>
                <c:pt idx="32">
                  <c:v>0.99979577213525772</c:v>
                </c:pt>
                <c:pt idx="33">
                  <c:v>0.99989788606762886</c:v>
                </c:pt>
                <c:pt idx="34">
                  <c:v>0.99994894303381443</c:v>
                </c:pt>
                <c:pt idx="35">
                  <c:v>0.99997447151690722</c:v>
                </c:pt>
              </c:numCache>
            </c:numRef>
          </c:val>
          <c:smooth val="0"/>
          <c:extLst>
            <c:ext xmlns:c16="http://schemas.microsoft.com/office/drawing/2014/chart" uri="{C3380CC4-5D6E-409C-BE32-E72D297353CC}">
              <c16:uniqueId val="{00000003-18A2-0F41-B1C0-152992CE9E6F}"/>
            </c:ext>
          </c:extLst>
        </c:ser>
        <c:dLbls>
          <c:showLegendKey val="0"/>
          <c:showVal val="0"/>
          <c:showCatName val="0"/>
          <c:showSerName val="0"/>
          <c:showPercent val="0"/>
          <c:showBubbleSize val="0"/>
        </c:dLbls>
        <c:smooth val="0"/>
        <c:axId val="346396543"/>
        <c:axId val="346398175"/>
      </c:lineChart>
      <c:catAx>
        <c:axId val="34639654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346398175"/>
        <c:crosses val="autoZero"/>
        <c:auto val="1"/>
        <c:lblAlgn val="ctr"/>
        <c:lblOffset val="100"/>
        <c:noMultiLvlLbl val="0"/>
      </c:catAx>
      <c:valAx>
        <c:axId val="34639817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34639654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legend>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8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18.wdp>
</file>

<file path=ppt/media/hdphoto19.wdp>
</file>

<file path=ppt/media/hdphoto2.wdp>
</file>

<file path=ppt/media/hdphoto20.wdp>
</file>

<file path=ppt/media/hdphoto21.wdp>
</file>

<file path=ppt/media/hdphoto22.wdp>
</file>

<file path=ppt/media/hdphoto23.wdp>
</file>

<file path=ppt/media/hdphoto24.wdp>
</file>

<file path=ppt/media/hdphoto25.wdp>
</file>

<file path=ppt/media/hdphoto26.wdp>
</file>

<file path=ppt/media/hdphoto27.wdp>
</file>

<file path=ppt/media/hdphoto28.wdp>
</file>

<file path=ppt/media/hdphoto29.wdp>
</file>

<file path=ppt/media/hdphoto3.wdp>
</file>

<file path=ppt/media/hdphoto30.wdp>
</file>

<file path=ppt/media/hdphoto31.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CC2979-2F2A-E243-8C60-50E24E4FDFE7}" type="datetimeFigureOut">
              <a:rPr lang="en-US" smtClean="0"/>
              <a:t>10/27/19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BEF0E6-55C6-7F4E-BF8F-1447A1DD982A}" type="slidenum">
              <a:rPr lang="en-US" smtClean="0"/>
              <a:t>‹#›</a:t>
            </a:fld>
            <a:endParaRPr lang="en-US"/>
          </a:p>
        </p:txBody>
      </p:sp>
    </p:spTree>
    <p:extLst>
      <p:ext uri="{BB962C8B-B14F-4D97-AF65-F5344CB8AC3E}">
        <p14:creationId xmlns:p14="http://schemas.microsoft.com/office/powerpoint/2010/main" val="14587721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you all for coming today. I’m excited to share with you the work that Prof. Eriksson and my colleagues in the bits lab have been doing for the last several months. </a:t>
            </a:r>
          </a:p>
          <a:p>
            <a:r>
              <a:rPr lang="en-US" dirty="0"/>
              <a:t>We submitted the recommendation paperwork to the department a few weeks back, and we had an optimistic schedule. So, between friends, I’d like to give this talk a new title. </a:t>
            </a:r>
          </a:p>
        </p:txBody>
      </p:sp>
      <p:sp>
        <p:nvSpPr>
          <p:cNvPr id="4" name="Slide Number Placeholder 3"/>
          <p:cNvSpPr>
            <a:spLocks noGrp="1"/>
          </p:cNvSpPr>
          <p:nvPr>
            <p:ph type="sldNum" sz="quarter" idx="5"/>
          </p:nvPr>
        </p:nvSpPr>
        <p:spPr/>
        <p:txBody>
          <a:bodyPr/>
          <a:lstStyle/>
          <a:p>
            <a:fld id="{D9BEF0E6-55C6-7F4E-BF8F-1447A1DD982A}" type="slidenum">
              <a:rPr lang="en-US" smtClean="0"/>
              <a:t>1</a:t>
            </a:fld>
            <a:endParaRPr lang="en-US"/>
          </a:p>
        </p:txBody>
      </p:sp>
    </p:spTree>
    <p:extLst>
      <p:ext uri="{BB962C8B-B14F-4D97-AF65-F5344CB8AC3E}">
        <p14:creationId xmlns:p14="http://schemas.microsoft.com/office/powerpoint/2010/main" val="10679640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 obtains the lock and makes its change to the data structure. </a:t>
            </a:r>
          </a:p>
        </p:txBody>
      </p:sp>
      <p:sp>
        <p:nvSpPr>
          <p:cNvPr id="4" name="Slide Number Placeholder 3"/>
          <p:cNvSpPr>
            <a:spLocks noGrp="1"/>
          </p:cNvSpPr>
          <p:nvPr>
            <p:ph type="sldNum" sz="quarter" idx="5"/>
          </p:nvPr>
        </p:nvSpPr>
        <p:spPr/>
        <p:txBody>
          <a:bodyPr/>
          <a:lstStyle/>
          <a:p>
            <a:fld id="{D9BEF0E6-55C6-7F4E-BF8F-1447A1DD982A}" type="slidenum">
              <a:rPr lang="en-US" smtClean="0"/>
              <a:t>12</a:t>
            </a:fld>
            <a:endParaRPr lang="en-US"/>
          </a:p>
        </p:txBody>
      </p:sp>
    </p:spTree>
    <p:extLst>
      <p:ext uri="{BB962C8B-B14F-4D97-AF65-F5344CB8AC3E}">
        <p14:creationId xmlns:p14="http://schemas.microsoft.com/office/powerpoint/2010/main" val="28661327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transaction is finished. </a:t>
            </a:r>
          </a:p>
        </p:txBody>
      </p:sp>
      <p:sp>
        <p:nvSpPr>
          <p:cNvPr id="4" name="Slide Number Placeholder 3"/>
          <p:cNvSpPr>
            <a:spLocks noGrp="1"/>
          </p:cNvSpPr>
          <p:nvPr>
            <p:ph type="sldNum" sz="quarter" idx="5"/>
          </p:nvPr>
        </p:nvSpPr>
        <p:spPr/>
        <p:txBody>
          <a:bodyPr/>
          <a:lstStyle/>
          <a:p>
            <a:fld id="{D9BEF0E6-55C6-7F4E-BF8F-1447A1DD982A}" type="slidenum">
              <a:rPr lang="en-US" smtClean="0"/>
              <a:t>13</a:t>
            </a:fld>
            <a:endParaRPr lang="en-US"/>
          </a:p>
        </p:txBody>
      </p:sp>
    </p:spTree>
    <p:extLst>
      <p:ext uri="{BB962C8B-B14F-4D97-AF65-F5344CB8AC3E}">
        <p14:creationId xmlns:p14="http://schemas.microsoft.com/office/powerpoint/2010/main" val="25278162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Synchronization by locking works because it serializes the read and write operations. Only one processing unit is operating on a data structure at a time. The downfall is that processing units spend time waiting to acquire the lock when the data structure is contended. In this case we have only 2 processing units contending for the lock. Should we have 3, 4, 5, 128 the wait to acquire the lock would grow proportionally. </a:t>
            </a:r>
          </a:p>
        </p:txBody>
      </p:sp>
      <p:sp>
        <p:nvSpPr>
          <p:cNvPr id="4" name="Slide Number Placeholder 3"/>
          <p:cNvSpPr>
            <a:spLocks noGrp="1"/>
          </p:cNvSpPr>
          <p:nvPr>
            <p:ph type="sldNum" sz="quarter" idx="5"/>
          </p:nvPr>
        </p:nvSpPr>
        <p:spPr/>
        <p:txBody>
          <a:bodyPr/>
          <a:lstStyle/>
          <a:p>
            <a:fld id="{D9BEF0E6-55C6-7F4E-BF8F-1447A1DD982A}" type="slidenum">
              <a:rPr lang="en-US" smtClean="0"/>
              <a:t>14</a:t>
            </a:fld>
            <a:endParaRPr lang="en-US"/>
          </a:p>
        </p:txBody>
      </p:sp>
    </p:spTree>
    <p:extLst>
      <p:ext uri="{BB962C8B-B14F-4D97-AF65-F5344CB8AC3E}">
        <p14:creationId xmlns:p14="http://schemas.microsoft.com/office/powerpoint/2010/main" val="37222565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Reducing this wait is a motivation behind the work in our lab that we call delegation. </a:t>
            </a:r>
          </a:p>
        </p:txBody>
      </p:sp>
      <p:sp>
        <p:nvSpPr>
          <p:cNvPr id="4" name="Slide Number Placeholder 3"/>
          <p:cNvSpPr>
            <a:spLocks noGrp="1"/>
          </p:cNvSpPr>
          <p:nvPr>
            <p:ph type="sldNum" sz="quarter" idx="5"/>
          </p:nvPr>
        </p:nvSpPr>
        <p:spPr/>
        <p:txBody>
          <a:bodyPr/>
          <a:lstStyle/>
          <a:p>
            <a:fld id="{D9BEF0E6-55C6-7F4E-BF8F-1447A1DD982A}" type="slidenum">
              <a:rPr lang="en-US" smtClean="0"/>
              <a:t>15</a:t>
            </a:fld>
            <a:endParaRPr lang="en-US"/>
          </a:p>
        </p:txBody>
      </p:sp>
    </p:spTree>
    <p:extLst>
      <p:ext uri="{BB962C8B-B14F-4D97-AF65-F5344CB8AC3E}">
        <p14:creationId xmlns:p14="http://schemas.microsoft.com/office/powerpoint/2010/main" val="13808508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Delegation, in the style developed by Jakob, </a:t>
            </a:r>
            <a:r>
              <a:rPr lang="en-US" dirty="0" err="1"/>
              <a:t>Sepideh</a:t>
            </a:r>
            <a:r>
              <a:rPr lang="en-US" dirty="0"/>
              <a:t>, and </a:t>
            </a:r>
            <a:r>
              <a:rPr lang="en-US" dirty="0" err="1"/>
              <a:t>Nilanjana</a:t>
            </a:r>
            <a:r>
              <a:rPr lang="en-US" dirty="0"/>
              <a:t> in FFWD involves </a:t>
            </a:r>
            <a:r>
              <a:rPr lang="en-US" dirty="0" err="1"/>
              <a:t>sharding</a:t>
            </a:r>
            <a:r>
              <a:rPr lang="en-US" dirty="0"/>
              <a:t> our shared data structure into units managed exclusively by single processing units that we call servers. </a:t>
            </a:r>
          </a:p>
        </p:txBody>
      </p:sp>
      <p:sp>
        <p:nvSpPr>
          <p:cNvPr id="4" name="Slide Number Placeholder 3"/>
          <p:cNvSpPr>
            <a:spLocks noGrp="1"/>
          </p:cNvSpPr>
          <p:nvPr>
            <p:ph type="sldNum" sz="quarter" idx="5"/>
          </p:nvPr>
        </p:nvSpPr>
        <p:spPr/>
        <p:txBody>
          <a:bodyPr/>
          <a:lstStyle/>
          <a:p>
            <a:fld id="{D9BEF0E6-55C6-7F4E-BF8F-1447A1DD982A}" type="slidenum">
              <a:rPr lang="en-US" smtClean="0"/>
              <a:t>16</a:t>
            </a:fld>
            <a:endParaRPr lang="en-US"/>
          </a:p>
        </p:txBody>
      </p:sp>
    </p:spTree>
    <p:extLst>
      <p:ext uri="{BB962C8B-B14F-4D97-AF65-F5344CB8AC3E}">
        <p14:creationId xmlns:p14="http://schemas.microsoft.com/office/powerpoint/2010/main" val="27093761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three thread system we’ve split our data structure and assigned half of it to server 1, on the left. And half of it to server 2, on the right. Our third thread, in the top center will be executing some work. </a:t>
            </a:r>
          </a:p>
        </p:txBody>
      </p:sp>
      <p:sp>
        <p:nvSpPr>
          <p:cNvPr id="4" name="Slide Number Placeholder 3"/>
          <p:cNvSpPr>
            <a:spLocks noGrp="1"/>
          </p:cNvSpPr>
          <p:nvPr>
            <p:ph type="sldNum" sz="quarter" idx="5"/>
          </p:nvPr>
        </p:nvSpPr>
        <p:spPr/>
        <p:txBody>
          <a:bodyPr/>
          <a:lstStyle/>
          <a:p>
            <a:fld id="{D9BEF0E6-55C6-7F4E-BF8F-1447A1DD982A}" type="slidenum">
              <a:rPr lang="en-US" smtClean="0"/>
              <a:t>17</a:t>
            </a:fld>
            <a:endParaRPr lang="en-US"/>
          </a:p>
        </p:txBody>
      </p:sp>
    </p:spTree>
    <p:extLst>
      <p:ext uri="{BB962C8B-B14F-4D97-AF65-F5344CB8AC3E}">
        <p14:creationId xmlns:p14="http://schemas.microsoft.com/office/powerpoint/2010/main" val="42232009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client thread needs modify something in position one. Its aware of which server thread has custody of that data structure. It delegates the operation on that data structure to the server in charge by passing a message. </a:t>
            </a:r>
          </a:p>
        </p:txBody>
      </p:sp>
      <p:sp>
        <p:nvSpPr>
          <p:cNvPr id="4" name="Slide Number Placeholder 3"/>
          <p:cNvSpPr>
            <a:spLocks noGrp="1"/>
          </p:cNvSpPr>
          <p:nvPr>
            <p:ph type="sldNum" sz="quarter" idx="5"/>
          </p:nvPr>
        </p:nvSpPr>
        <p:spPr/>
        <p:txBody>
          <a:bodyPr/>
          <a:lstStyle/>
          <a:p>
            <a:fld id="{D9BEF0E6-55C6-7F4E-BF8F-1447A1DD982A}" type="slidenum">
              <a:rPr lang="en-US" smtClean="0"/>
              <a:t>18</a:t>
            </a:fld>
            <a:endParaRPr lang="en-US"/>
          </a:p>
        </p:txBody>
      </p:sp>
    </p:spTree>
    <p:extLst>
      <p:ext uri="{BB962C8B-B14F-4D97-AF65-F5344CB8AC3E}">
        <p14:creationId xmlns:p14="http://schemas.microsoft.com/office/powerpoint/2010/main" val="25920586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server receives the message, and does the requested operation. </a:t>
            </a:r>
          </a:p>
        </p:txBody>
      </p:sp>
      <p:sp>
        <p:nvSpPr>
          <p:cNvPr id="4" name="Slide Number Placeholder 3"/>
          <p:cNvSpPr>
            <a:spLocks noGrp="1"/>
          </p:cNvSpPr>
          <p:nvPr>
            <p:ph type="sldNum" sz="quarter" idx="5"/>
          </p:nvPr>
        </p:nvSpPr>
        <p:spPr/>
        <p:txBody>
          <a:bodyPr/>
          <a:lstStyle/>
          <a:p>
            <a:fld id="{D9BEF0E6-55C6-7F4E-BF8F-1447A1DD982A}" type="slidenum">
              <a:rPr lang="en-US" smtClean="0"/>
              <a:t>19</a:t>
            </a:fld>
            <a:endParaRPr lang="en-US"/>
          </a:p>
        </p:txBody>
      </p:sp>
    </p:spTree>
    <p:extLst>
      <p:ext uri="{BB962C8B-B14F-4D97-AF65-F5344CB8AC3E}">
        <p14:creationId xmlns:p14="http://schemas.microsoft.com/office/powerpoint/2010/main" val="34077856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acknowledges that the task is complete by sending the return result back to the client. </a:t>
            </a:r>
          </a:p>
        </p:txBody>
      </p:sp>
      <p:sp>
        <p:nvSpPr>
          <p:cNvPr id="4" name="Slide Number Placeholder 3"/>
          <p:cNvSpPr>
            <a:spLocks noGrp="1"/>
          </p:cNvSpPr>
          <p:nvPr>
            <p:ph type="sldNum" sz="quarter" idx="5"/>
          </p:nvPr>
        </p:nvSpPr>
        <p:spPr/>
        <p:txBody>
          <a:bodyPr/>
          <a:lstStyle/>
          <a:p>
            <a:fld id="{D9BEF0E6-55C6-7F4E-BF8F-1447A1DD982A}" type="slidenum">
              <a:rPr lang="en-US" smtClean="0"/>
              <a:t>20</a:t>
            </a:fld>
            <a:endParaRPr lang="en-US"/>
          </a:p>
        </p:txBody>
      </p:sp>
    </p:spTree>
    <p:extLst>
      <p:ext uri="{BB962C8B-B14F-4D97-AF65-F5344CB8AC3E}">
        <p14:creationId xmlns:p14="http://schemas.microsoft.com/office/powerpoint/2010/main" val="31740250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messages are passed across arrays allocated for each client – server pair that we call request lines and response lines. Each request is a 64 B struct containing a function pointer, up to 6 variables, and a flag. Each response is a 16 B struct containing a return value and a matching flag. The system works as follows. </a:t>
            </a:r>
          </a:p>
        </p:txBody>
      </p:sp>
      <p:sp>
        <p:nvSpPr>
          <p:cNvPr id="4" name="Slide Number Placeholder 3"/>
          <p:cNvSpPr>
            <a:spLocks noGrp="1"/>
          </p:cNvSpPr>
          <p:nvPr>
            <p:ph type="sldNum" sz="quarter" idx="5"/>
          </p:nvPr>
        </p:nvSpPr>
        <p:spPr/>
        <p:txBody>
          <a:bodyPr/>
          <a:lstStyle/>
          <a:p>
            <a:fld id="{D9BEF0E6-55C6-7F4E-BF8F-1447A1DD982A}" type="slidenum">
              <a:rPr lang="en-US" smtClean="0"/>
              <a:t>21</a:t>
            </a:fld>
            <a:endParaRPr lang="en-US"/>
          </a:p>
        </p:txBody>
      </p:sp>
    </p:spTree>
    <p:extLst>
      <p:ext uri="{BB962C8B-B14F-4D97-AF65-F5344CB8AC3E}">
        <p14:creationId xmlns:p14="http://schemas.microsoft.com/office/powerpoint/2010/main" val="30444866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even without the application we were working on, I’m excited to present to you the promising </a:t>
            </a:r>
            <a:r>
              <a:rPr lang="en-US" dirty="0" err="1"/>
              <a:t>breakthoughs</a:t>
            </a:r>
            <a:r>
              <a:rPr lang="en-US" dirty="0"/>
              <a:t> we’ve been making with delegation. </a:t>
            </a:r>
          </a:p>
        </p:txBody>
      </p:sp>
      <p:sp>
        <p:nvSpPr>
          <p:cNvPr id="4" name="Slide Number Placeholder 3"/>
          <p:cNvSpPr>
            <a:spLocks noGrp="1"/>
          </p:cNvSpPr>
          <p:nvPr>
            <p:ph type="sldNum" sz="quarter" idx="5"/>
          </p:nvPr>
        </p:nvSpPr>
        <p:spPr/>
        <p:txBody>
          <a:bodyPr/>
          <a:lstStyle/>
          <a:p>
            <a:fld id="{D9BEF0E6-55C6-7F4E-BF8F-1447A1DD982A}" type="slidenum">
              <a:rPr lang="en-US" smtClean="0"/>
              <a:t>2</a:t>
            </a:fld>
            <a:endParaRPr lang="en-US"/>
          </a:p>
        </p:txBody>
      </p:sp>
    </p:spTree>
    <p:extLst>
      <p:ext uri="{BB962C8B-B14F-4D97-AF65-F5344CB8AC3E}">
        <p14:creationId xmlns:p14="http://schemas.microsoft.com/office/powerpoint/2010/main" val="32377166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Client 0 and Client 1 want to make changes to server’s data structure at the same time. They both write a request to their unique request line on server. </a:t>
            </a:r>
          </a:p>
        </p:txBody>
      </p:sp>
      <p:sp>
        <p:nvSpPr>
          <p:cNvPr id="4" name="Slide Number Placeholder 3"/>
          <p:cNvSpPr>
            <a:spLocks noGrp="1"/>
          </p:cNvSpPr>
          <p:nvPr>
            <p:ph type="sldNum" sz="quarter" idx="5"/>
          </p:nvPr>
        </p:nvSpPr>
        <p:spPr/>
        <p:txBody>
          <a:bodyPr/>
          <a:lstStyle/>
          <a:p>
            <a:fld id="{D9BEF0E6-55C6-7F4E-BF8F-1447A1DD982A}" type="slidenum">
              <a:rPr lang="en-US" smtClean="0"/>
              <a:t>22</a:t>
            </a:fld>
            <a:endParaRPr lang="en-US"/>
          </a:p>
        </p:txBody>
      </p:sp>
    </p:spTree>
    <p:extLst>
      <p:ext uri="{BB962C8B-B14F-4D97-AF65-F5344CB8AC3E}">
        <p14:creationId xmlns:p14="http://schemas.microsoft.com/office/powerpoint/2010/main" val="39325492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Server is constantly polling its request lines, when it encounters a valid request. </a:t>
            </a:r>
          </a:p>
        </p:txBody>
      </p:sp>
      <p:sp>
        <p:nvSpPr>
          <p:cNvPr id="4" name="Slide Number Placeholder 3"/>
          <p:cNvSpPr>
            <a:spLocks noGrp="1"/>
          </p:cNvSpPr>
          <p:nvPr>
            <p:ph type="sldNum" sz="quarter" idx="5"/>
          </p:nvPr>
        </p:nvSpPr>
        <p:spPr/>
        <p:txBody>
          <a:bodyPr/>
          <a:lstStyle/>
          <a:p>
            <a:fld id="{D9BEF0E6-55C6-7F4E-BF8F-1447A1DD982A}" type="slidenum">
              <a:rPr lang="en-US" smtClean="0"/>
              <a:t>23</a:t>
            </a:fld>
            <a:endParaRPr lang="en-US"/>
          </a:p>
        </p:txBody>
      </p:sp>
    </p:spTree>
    <p:extLst>
      <p:ext uri="{BB962C8B-B14F-4D97-AF65-F5344CB8AC3E}">
        <p14:creationId xmlns:p14="http://schemas.microsoft.com/office/powerpoint/2010/main" val="14762471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invokes the function. </a:t>
            </a:r>
          </a:p>
        </p:txBody>
      </p:sp>
      <p:sp>
        <p:nvSpPr>
          <p:cNvPr id="4" name="Slide Number Placeholder 3"/>
          <p:cNvSpPr>
            <a:spLocks noGrp="1"/>
          </p:cNvSpPr>
          <p:nvPr>
            <p:ph type="sldNum" sz="quarter" idx="5"/>
          </p:nvPr>
        </p:nvSpPr>
        <p:spPr/>
        <p:txBody>
          <a:bodyPr/>
          <a:lstStyle/>
          <a:p>
            <a:fld id="{D9BEF0E6-55C6-7F4E-BF8F-1447A1DD982A}" type="slidenum">
              <a:rPr lang="en-US" smtClean="0"/>
              <a:t>24</a:t>
            </a:fld>
            <a:endParaRPr lang="en-US"/>
          </a:p>
        </p:txBody>
      </p:sp>
    </p:spTree>
    <p:extLst>
      <p:ext uri="{BB962C8B-B14F-4D97-AF65-F5344CB8AC3E}">
        <p14:creationId xmlns:p14="http://schemas.microsoft.com/office/powerpoint/2010/main" val="16921855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writes the return value back to the appropriate, unique response line for the client. </a:t>
            </a:r>
          </a:p>
        </p:txBody>
      </p:sp>
      <p:sp>
        <p:nvSpPr>
          <p:cNvPr id="4" name="Slide Number Placeholder 3"/>
          <p:cNvSpPr>
            <a:spLocks noGrp="1"/>
          </p:cNvSpPr>
          <p:nvPr>
            <p:ph type="sldNum" sz="quarter" idx="5"/>
          </p:nvPr>
        </p:nvSpPr>
        <p:spPr/>
        <p:txBody>
          <a:bodyPr/>
          <a:lstStyle/>
          <a:p>
            <a:fld id="{D9BEF0E6-55C6-7F4E-BF8F-1447A1DD982A}" type="slidenum">
              <a:rPr lang="en-US" smtClean="0"/>
              <a:t>25</a:t>
            </a:fld>
            <a:endParaRPr lang="en-US"/>
          </a:p>
        </p:txBody>
      </p:sp>
    </p:spTree>
    <p:extLst>
      <p:ext uri="{BB962C8B-B14F-4D97-AF65-F5344CB8AC3E}">
        <p14:creationId xmlns:p14="http://schemas.microsoft.com/office/powerpoint/2010/main" val="5405755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Client 0 receives its response, freeing the request and response lines for the next transaction. In the mean time the server has moved on to serving client 1’s request. </a:t>
            </a:r>
          </a:p>
        </p:txBody>
      </p:sp>
      <p:sp>
        <p:nvSpPr>
          <p:cNvPr id="4" name="Slide Number Placeholder 3"/>
          <p:cNvSpPr>
            <a:spLocks noGrp="1"/>
          </p:cNvSpPr>
          <p:nvPr>
            <p:ph type="sldNum" sz="quarter" idx="5"/>
          </p:nvPr>
        </p:nvSpPr>
        <p:spPr/>
        <p:txBody>
          <a:bodyPr/>
          <a:lstStyle/>
          <a:p>
            <a:fld id="{D9BEF0E6-55C6-7F4E-BF8F-1447A1DD982A}" type="slidenum">
              <a:rPr lang="en-US" smtClean="0"/>
              <a:t>26</a:t>
            </a:fld>
            <a:endParaRPr lang="en-US"/>
          </a:p>
        </p:txBody>
      </p:sp>
    </p:spTree>
    <p:extLst>
      <p:ext uri="{BB962C8B-B14F-4D97-AF65-F5344CB8AC3E}">
        <p14:creationId xmlns:p14="http://schemas.microsoft.com/office/powerpoint/2010/main" val="26805617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function from the request is invoked. </a:t>
            </a:r>
          </a:p>
        </p:txBody>
      </p:sp>
      <p:sp>
        <p:nvSpPr>
          <p:cNvPr id="4" name="Slide Number Placeholder 3"/>
          <p:cNvSpPr>
            <a:spLocks noGrp="1"/>
          </p:cNvSpPr>
          <p:nvPr>
            <p:ph type="sldNum" sz="quarter" idx="5"/>
          </p:nvPr>
        </p:nvSpPr>
        <p:spPr/>
        <p:txBody>
          <a:bodyPr/>
          <a:lstStyle/>
          <a:p>
            <a:fld id="{D9BEF0E6-55C6-7F4E-BF8F-1447A1DD982A}" type="slidenum">
              <a:rPr lang="en-US" smtClean="0"/>
              <a:t>27</a:t>
            </a:fld>
            <a:endParaRPr lang="en-US"/>
          </a:p>
        </p:txBody>
      </p:sp>
    </p:spTree>
    <p:extLst>
      <p:ext uri="{BB962C8B-B14F-4D97-AF65-F5344CB8AC3E}">
        <p14:creationId xmlns:p14="http://schemas.microsoft.com/office/powerpoint/2010/main" val="25425887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 response written out. </a:t>
            </a:r>
          </a:p>
        </p:txBody>
      </p:sp>
      <p:sp>
        <p:nvSpPr>
          <p:cNvPr id="4" name="Slide Number Placeholder 3"/>
          <p:cNvSpPr>
            <a:spLocks noGrp="1"/>
          </p:cNvSpPr>
          <p:nvPr>
            <p:ph type="sldNum" sz="quarter" idx="5"/>
          </p:nvPr>
        </p:nvSpPr>
        <p:spPr/>
        <p:txBody>
          <a:bodyPr/>
          <a:lstStyle/>
          <a:p>
            <a:fld id="{D9BEF0E6-55C6-7F4E-BF8F-1447A1DD982A}" type="slidenum">
              <a:rPr lang="en-US" smtClean="0"/>
              <a:t>28</a:t>
            </a:fld>
            <a:endParaRPr lang="en-US"/>
          </a:p>
        </p:txBody>
      </p:sp>
    </p:spTree>
    <p:extLst>
      <p:ext uri="{BB962C8B-B14F-4D97-AF65-F5344CB8AC3E}">
        <p14:creationId xmlns:p14="http://schemas.microsoft.com/office/powerpoint/2010/main" val="16860182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Client 1 has now received its response, the value in the data structure is deterministic because the only one processing unit, the server, has been reading and writing. </a:t>
            </a:r>
          </a:p>
        </p:txBody>
      </p:sp>
      <p:sp>
        <p:nvSpPr>
          <p:cNvPr id="4" name="Slide Number Placeholder 3"/>
          <p:cNvSpPr>
            <a:spLocks noGrp="1"/>
          </p:cNvSpPr>
          <p:nvPr>
            <p:ph type="sldNum" sz="quarter" idx="5"/>
          </p:nvPr>
        </p:nvSpPr>
        <p:spPr/>
        <p:txBody>
          <a:bodyPr/>
          <a:lstStyle/>
          <a:p>
            <a:fld id="{D9BEF0E6-55C6-7F4E-BF8F-1447A1DD982A}" type="slidenum">
              <a:rPr lang="en-US" smtClean="0"/>
              <a:t>29</a:t>
            </a:fld>
            <a:endParaRPr lang="en-US"/>
          </a:p>
        </p:txBody>
      </p:sp>
    </p:spTree>
    <p:extLst>
      <p:ext uri="{BB962C8B-B14F-4D97-AF65-F5344CB8AC3E}">
        <p14:creationId xmlns:p14="http://schemas.microsoft.com/office/powerpoint/2010/main" val="93341799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programming model is pretty simple. Initialize the request and response lines. Launch OS threads running the server function. Launch client functions using the POSIX threads like function. </a:t>
            </a:r>
            <a:br>
              <a:rPr lang="en-US" dirty="0"/>
            </a:br>
            <a:r>
              <a:rPr lang="en-US" dirty="0"/>
              <a:t>Within client threads delegate using </a:t>
            </a:r>
            <a:r>
              <a:rPr lang="en-US" dirty="0" err="1"/>
              <a:t>ffwd_exec</a:t>
            </a:r>
            <a:r>
              <a:rPr lang="en-US" dirty="0"/>
              <a:t>. </a:t>
            </a:r>
          </a:p>
          <a:p>
            <a:r>
              <a:rPr lang="en-US" dirty="0"/>
              <a:t>When you’re done, join server threads and free memory using shutdown. </a:t>
            </a:r>
          </a:p>
        </p:txBody>
      </p:sp>
      <p:sp>
        <p:nvSpPr>
          <p:cNvPr id="4" name="Slide Number Placeholder 3"/>
          <p:cNvSpPr>
            <a:spLocks noGrp="1"/>
          </p:cNvSpPr>
          <p:nvPr>
            <p:ph type="sldNum" sz="quarter" idx="5"/>
          </p:nvPr>
        </p:nvSpPr>
        <p:spPr/>
        <p:txBody>
          <a:bodyPr/>
          <a:lstStyle/>
          <a:p>
            <a:fld id="{D9BEF0E6-55C6-7F4E-BF8F-1447A1DD982A}" type="slidenum">
              <a:rPr lang="en-US" smtClean="0"/>
              <a:t>30</a:t>
            </a:fld>
            <a:endParaRPr lang="en-US"/>
          </a:p>
        </p:txBody>
      </p:sp>
    </p:spTree>
    <p:extLst>
      <p:ext uri="{BB962C8B-B14F-4D97-AF65-F5344CB8AC3E}">
        <p14:creationId xmlns:p14="http://schemas.microsoft.com/office/powerpoint/2010/main" val="20222491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downside is that clients still block while they are waiting on a response from the server. We refer to the time from request issuance to receipt of its response as request latency. </a:t>
            </a:r>
          </a:p>
          <a:p>
            <a:r>
              <a:rPr lang="en-US" dirty="0"/>
              <a:t>A client’s delegated request still ”waits in line,” but doesn’t experience the latency involved in gaining exclusive control of a data structure in the cache coherency / memory subsystem. </a:t>
            </a:r>
          </a:p>
        </p:txBody>
      </p:sp>
      <p:sp>
        <p:nvSpPr>
          <p:cNvPr id="4" name="Slide Number Placeholder 3"/>
          <p:cNvSpPr>
            <a:spLocks noGrp="1"/>
          </p:cNvSpPr>
          <p:nvPr>
            <p:ph type="sldNum" sz="quarter" idx="5"/>
          </p:nvPr>
        </p:nvSpPr>
        <p:spPr/>
        <p:txBody>
          <a:bodyPr/>
          <a:lstStyle/>
          <a:p>
            <a:fld id="{D9BEF0E6-55C6-7F4E-BF8F-1447A1DD982A}" type="slidenum">
              <a:rPr lang="en-US" smtClean="0"/>
              <a:t>32</a:t>
            </a:fld>
            <a:endParaRPr lang="en-US"/>
          </a:p>
        </p:txBody>
      </p:sp>
    </p:spTree>
    <p:extLst>
      <p:ext uri="{BB962C8B-B14F-4D97-AF65-F5344CB8AC3E}">
        <p14:creationId xmlns:p14="http://schemas.microsoft.com/office/powerpoint/2010/main" val="35949320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traditional parallel programming multiple processing units have domain over the entire shared data structure. </a:t>
            </a:r>
          </a:p>
        </p:txBody>
      </p:sp>
      <p:sp>
        <p:nvSpPr>
          <p:cNvPr id="4" name="Slide Number Placeholder 3"/>
          <p:cNvSpPr>
            <a:spLocks noGrp="1"/>
          </p:cNvSpPr>
          <p:nvPr>
            <p:ph type="sldNum" sz="quarter" idx="5"/>
          </p:nvPr>
        </p:nvSpPr>
        <p:spPr/>
        <p:txBody>
          <a:bodyPr/>
          <a:lstStyle/>
          <a:p>
            <a:fld id="{D9BEF0E6-55C6-7F4E-BF8F-1447A1DD982A}" type="slidenum">
              <a:rPr lang="en-US" smtClean="0"/>
              <a:t>5</a:t>
            </a:fld>
            <a:endParaRPr lang="en-US"/>
          </a:p>
        </p:txBody>
      </p:sp>
    </p:spTree>
    <p:extLst>
      <p:ext uri="{BB962C8B-B14F-4D97-AF65-F5344CB8AC3E}">
        <p14:creationId xmlns:p14="http://schemas.microsoft.com/office/powerpoint/2010/main" val="284167146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get over the latency bottleneck of FFWD, </a:t>
            </a:r>
            <a:r>
              <a:rPr lang="en-US" dirty="0" err="1"/>
              <a:t>Sepideh</a:t>
            </a:r>
            <a:r>
              <a:rPr lang="en-US" dirty="0"/>
              <a:t> and Jakob developed </a:t>
            </a:r>
            <a:r>
              <a:rPr lang="en-US" dirty="0" err="1"/>
              <a:t>Gepard</a:t>
            </a:r>
            <a:r>
              <a:rPr lang="en-US" dirty="0"/>
              <a:t>. Which uses a library called </a:t>
            </a:r>
            <a:r>
              <a:rPr lang="en-US" dirty="0" err="1"/>
              <a:t>libfiber</a:t>
            </a:r>
            <a:r>
              <a:rPr lang="en-US" dirty="0"/>
              <a:t> to enable hardware threads to perform concurrent requests. The idea is that many, lightweight, cooperatively scheduled user space threads can run on a single processing unit. One thread can issue a request, and then yield to the next during its request latency period. The programmer does this by launching many more client threads, as fibers, than they did under FFWD. The fibers are handled by a fiber manager which performs a context switch after a request is written. </a:t>
            </a:r>
          </a:p>
        </p:txBody>
      </p:sp>
      <p:sp>
        <p:nvSpPr>
          <p:cNvPr id="4" name="Slide Number Placeholder 3"/>
          <p:cNvSpPr>
            <a:spLocks noGrp="1"/>
          </p:cNvSpPr>
          <p:nvPr>
            <p:ph type="sldNum" sz="quarter" idx="5"/>
          </p:nvPr>
        </p:nvSpPr>
        <p:spPr/>
        <p:txBody>
          <a:bodyPr/>
          <a:lstStyle/>
          <a:p>
            <a:fld id="{D9BEF0E6-55C6-7F4E-BF8F-1447A1DD982A}" type="slidenum">
              <a:rPr lang="en-US" smtClean="0"/>
              <a:t>33</a:t>
            </a:fld>
            <a:endParaRPr lang="en-US"/>
          </a:p>
        </p:txBody>
      </p:sp>
    </p:spTree>
    <p:extLst>
      <p:ext uri="{BB962C8B-B14F-4D97-AF65-F5344CB8AC3E}">
        <p14:creationId xmlns:p14="http://schemas.microsoft.com/office/powerpoint/2010/main" val="208414564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of an OS thread running with two client fibers. The first client generates a request, and then yields. The fiber manager switches to client 2, which generates a request and then yields. Client one is </a:t>
            </a:r>
            <a:r>
              <a:rPr lang="en-US" dirty="0" err="1"/>
              <a:t>reinvoked</a:t>
            </a:r>
            <a:r>
              <a:rPr lang="en-US" dirty="0"/>
              <a:t> and reads the response from the server. </a:t>
            </a:r>
          </a:p>
          <a:p>
            <a:r>
              <a:rPr lang="en-US" dirty="0"/>
              <a:t>In our trials with </a:t>
            </a:r>
            <a:r>
              <a:rPr lang="en-US" dirty="0" err="1"/>
              <a:t>Gepard</a:t>
            </a:r>
            <a:r>
              <a:rPr lang="en-US" dirty="0"/>
              <a:t> we found peak performance was usually around 64 fibers / thread. </a:t>
            </a:r>
            <a:br>
              <a:rPr lang="en-US" dirty="0"/>
            </a:br>
            <a:r>
              <a:rPr lang="en-US" dirty="0" err="1"/>
              <a:t>Gepard</a:t>
            </a:r>
            <a:r>
              <a:rPr lang="en-US" dirty="0"/>
              <a:t>, however, has a lot of computational overhead in the fiber manager because it is trying to maintain the state of all these fibers running on a single thread. </a:t>
            </a:r>
          </a:p>
        </p:txBody>
      </p:sp>
      <p:sp>
        <p:nvSpPr>
          <p:cNvPr id="4" name="Slide Number Placeholder 3"/>
          <p:cNvSpPr>
            <a:spLocks noGrp="1"/>
          </p:cNvSpPr>
          <p:nvPr>
            <p:ph type="sldNum" sz="quarter" idx="5"/>
          </p:nvPr>
        </p:nvSpPr>
        <p:spPr/>
        <p:txBody>
          <a:bodyPr/>
          <a:lstStyle/>
          <a:p>
            <a:fld id="{D9BEF0E6-55C6-7F4E-BF8F-1447A1DD982A}" type="slidenum">
              <a:rPr lang="en-US" smtClean="0"/>
              <a:t>34</a:t>
            </a:fld>
            <a:endParaRPr lang="en-US"/>
          </a:p>
        </p:txBody>
      </p:sp>
    </p:spTree>
    <p:extLst>
      <p:ext uri="{BB962C8B-B14F-4D97-AF65-F5344CB8AC3E}">
        <p14:creationId xmlns:p14="http://schemas.microsoft.com/office/powerpoint/2010/main" val="21061517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Spoiler: The answer is the title of this presentation. </a:t>
            </a:r>
          </a:p>
        </p:txBody>
      </p:sp>
      <p:sp>
        <p:nvSpPr>
          <p:cNvPr id="4" name="Slide Number Placeholder 3"/>
          <p:cNvSpPr>
            <a:spLocks noGrp="1"/>
          </p:cNvSpPr>
          <p:nvPr>
            <p:ph type="sldNum" sz="quarter" idx="5"/>
          </p:nvPr>
        </p:nvSpPr>
        <p:spPr/>
        <p:txBody>
          <a:bodyPr/>
          <a:lstStyle/>
          <a:p>
            <a:fld id="{D9BEF0E6-55C6-7F4E-BF8F-1447A1DD982A}" type="slidenum">
              <a:rPr lang="en-US" smtClean="0"/>
              <a:t>35</a:t>
            </a:fld>
            <a:endParaRPr lang="en-US"/>
          </a:p>
        </p:txBody>
      </p:sp>
    </p:spTree>
    <p:extLst>
      <p:ext uri="{BB962C8B-B14F-4D97-AF65-F5344CB8AC3E}">
        <p14:creationId xmlns:p14="http://schemas.microsoft.com/office/powerpoint/2010/main" val="17546906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contribution is a refactoring of the FFWD delegation library to support asynchronous delegation calls. The key is here (point) at </a:t>
            </a:r>
            <a:r>
              <a:rPr lang="en-US" dirty="0" err="1"/>
              <a:t>exec_async</a:t>
            </a:r>
            <a:r>
              <a:rPr lang="en-US" dirty="0"/>
              <a:t>() Instead of maintaining the state of the request, we invoke a callback function (if necessary) upon the detection of a response from the remote server. The API is simplified compared to </a:t>
            </a:r>
            <a:r>
              <a:rPr lang="en-US" dirty="0" err="1"/>
              <a:t>Gepard</a:t>
            </a:r>
            <a:r>
              <a:rPr lang="en-US" dirty="0"/>
              <a:t> because we no longer need the fiber library to enable our concurrent request to the server. There’s no more context switching between fibers, and the user doesn’t have to be aware of the mechanics of the fiber library to split the work. </a:t>
            </a:r>
          </a:p>
        </p:txBody>
      </p:sp>
      <p:sp>
        <p:nvSpPr>
          <p:cNvPr id="4" name="Slide Number Placeholder 3"/>
          <p:cNvSpPr>
            <a:spLocks noGrp="1"/>
          </p:cNvSpPr>
          <p:nvPr>
            <p:ph type="sldNum" sz="quarter" idx="5"/>
          </p:nvPr>
        </p:nvSpPr>
        <p:spPr/>
        <p:txBody>
          <a:bodyPr/>
          <a:lstStyle/>
          <a:p>
            <a:fld id="{D9BEF0E6-55C6-7F4E-BF8F-1447A1DD982A}" type="slidenum">
              <a:rPr lang="en-US" smtClean="0"/>
              <a:t>36</a:t>
            </a:fld>
            <a:endParaRPr lang="en-US"/>
          </a:p>
        </p:txBody>
      </p:sp>
    </p:spTree>
    <p:extLst>
      <p:ext uri="{BB962C8B-B14F-4D97-AF65-F5344CB8AC3E}">
        <p14:creationId xmlns:p14="http://schemas.microsoft.com/office/powerpoint/2010/main" val="102560234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changes to </a:t>
            </a:r>
            <a:r>
              <a:rPr lang="en-US" dirty="0" err="1"/>
              <a:t>Gepard</a:t>
            </a:r>
            <a:r>
              <a:rPr lang="en-US" dirty="0"/>
              <a:t> are all in the client code. Here’s how our best version of asynchronous delegation works. </a:t>
            </a:r>
          </a:p>
        </p:txBody>
      </p:sp>
      <p:sp>
        <p:nvSpPr>
          <p:cNvPr id="4" name="Slide Number Placeholder 3"/>
          <p:cNvSpPr>
            <a:spLocks noGrp="1"/>
          </p:cNvSpPr>
          <p:nvPr>
            <p:ph type="sldNum" sz="quarter" idx="5"/>
          </p:nvPr>
        </p:nvSpPr>
        <p:spPr/>
        <p:txBody>
          <a:bodyPr/>
          <a:lstStyle/>
          <a:p>
            <a:fld id="{D9BEF0E6-55C6-7F4E-BF8F-1447A1DD982A}" type="slidenum">
              <a:rPr lang="en-US" smtClean="0"/>
              <a:t>37</a:t>
            </a:fld>
            <a:endParaRPr lang="en-US"/>
          </a:p>
        </p:txBody>
      </p:sp>
    </p:spTree>
    <p:extLst>
      <p:ext uri="{BB962C8B-B14F-4D97-AF65-F5344CB8AC3E}">
        <p14:creationId xmlns:p14="http://schemas.microsoft.com/office/powerpoint/2010/main" val="6800926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Clients, instead of issuing requests directly to the request line enqueue requests into a local reserve. The client can return to generating requests because it is no longer depends on the return value from the server to continue execution. </a:t>
            </a:r>
          </a:p>
        </p:txBody>
      </p:sp>
      <p:sp>
        <p:nvSpPr>
          <p:cNvPr id="4" name="Slide Number Placeholder 3"/>
          <p:cNvSpPr>
            <a:spLocks noGrp="1"/>
          </p:cNvSpPr>
          <p:nvPr>
            <p:ph type="sldNum" sz="quarter" idx="5"/>
          </p:nvPr>
        </p:nvSpPr>
        <p:spPr/>
        <p:txBody>
          <a:bodyPr/>
          <a:lstStyle/>
          <a:p>
            <a:fld id="{D9BEF0E6-55C6-7F4E-BF8F-1447A1DD982A}" type="slidenum">
              <a:rPr lang="en-US" smtClean="0"/>
              <a:t>38</a:t>
            </a:fld>
            <a:endParaRPr lang="en-US"/>
          </a:p>
        </p:txBody>
      </p:sp>
    </p:spTree>
    <p:extLst>
      <p:ext uri="{BB962C8B-B14F-4D97-AF65-F5344CB8AC3E}">
        <p14:creationId xmlns:p14="http://schemas.microsoft.com/office/powerpoint/2010/main" val="78309251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continues generating requests. In the meantime the server is serving the requests already out on the request line. </a:t>
            </a:r>
          </a:p>
        </p:txBody>
      </p:sp>
      <p:sp>
        <p:nvSpPr>
          <p:cNvPr id="4" name="Slide Number Placeholder 3"/>
          <p:cNvSpPr>
            <a:spLocks noGrp="1"/>
          </p:cNvSpPr>
          <p:nvPr>
            <p:ph type="sldNum" sz="quarter" idx="5"/>
          </p:nvPr>
        </p:nvSpPr>
        <p:spPr/>
        <p:txBody>
          <a:bodyPr/>
          <a:lstStyle/>
          <a:p>
            <a:fld id="{D9BEF0E6-55C6-7F4E-BF8F-1447A1DD982A}" type="slidenum">
              <a:rPr lang="en-US" smtClean="0"/>
              <a:t>39</a:t>
            </a:fld>
            <a:endParaRPr lang="en-US"/>
          </a:p>
        </p:txBody>
      </p:sp>
    </p:spTree>
    <p:extLst>
      <p:ext uri="{BB962C8B-B14F-4D97-AF65-F5344CB8AC3E}">
        <p14:creationId xmlns:p14="http://schemas.microsoft.com/office/powerpoint/2010/main" val="178988687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the reserve is full. </a:t>
            </a:r>
          </a:p>
        </p:txBody>
      </p:sp>
      <p:sp>
        <p:nvSpPr>
          <p:cNvPr id="4" name="Slide Number Placeholder 3"/>
          <p:cNvSpPr>
            <a:spLocks noGrp="1"/>
          </p:cNvSpPr>
          <p:nvPr>
            <p:ph type="sldNum" sz="quarter" idx="5"/>
          </p:nvPr>
        </p:nvSpPr>
        <p:spPr/>
        <p:txBody>
          <a:bodyPr/>
          <a:lstStyle/>
          <a:p>
            <a:fld id="{D9BEF0E6-55C6-7F4E-BF8F-1447A1DD982A}" type="slidenum">
              <a:rPr lang="en-US" smtClean="0"/>
              <a:t>41</a:t>
            </a:fld>
            <a:endParaRPr lang="en-US"/>
          </a:p>
        </p:txBody>
      </p:sp>
    </p:spTree>
    <p:extLst>
      <p:ext uri="{BB962C8B-B14F-4D97-AF65-F5344CB8AC3E}">
        <p14:creationId xmlns:p14="http://schemas.microsoft.com/office/powerpoint/2010/main" val="285958913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client invokes the callback on the responses it has received, and indicating that the request line is available. </a:t>
            </a:r>
          </a:p>
        </p:txBody>
      </p:sp>
      <p:sp>
        <p:nvSpPr>
          <p:cNvPr id="4" name="Slide Number Placeholder 3"/>
          <p:cNvSpPr>
            <a:spLocks noGrp="1"/>
          </p:cNvSpPr>
          <p:nvPr>
            <p:ph type="sldNum" sz="quarter" idx="5"/>
          </p:nvPr>
        </p:nvSpPr>
        <p:spPr/>
        <p:txBody>
          <a:bodyPr/>
          <a:lstStyle/>
          <a:p>
            <a:fld id="{D9BEF0E6-55C6-7F4E-BF8F-1447A1DD982A}" type="slidenum">
              <a:rPr lang="en-US" smtClean="0"/>
              <a:t>42</a:t>
            </a:fld>
            <a:endParaRPr lang="en-US"/>
          </a:p>
        </p:txBody>
      </p:sp>
    </p:spTree>
    <p:extLst>
      <p:ext uri="{BB962C8B-B14F-4D97-AF65-F5344CB8AC3E}">
        <p14:creationId xmlns:p14="http://schemas.microsoft.com/office/powerpoint/2010/main" val="241825698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request is taken from the reserve and written to the request line. </a:t>
            </a:r>
          </a:p>
        </p:txBody>
      </p:sp>
      <p:sp>
        <p:nvSpPr>
          <p:cNvPr id="4" name="Slide Number Placeholder 3"/>
          <p:cNvSpPr>
            <a:spLocks noGrp="1"/>
          </p:cNvSpPr>
          <p:nvPr>
            <p:ph type="sldNum" sz="quarter" idx="5"/>
          </p:nvPr>
        </p:nvSpPr>
        <p:spPr/>
        <p:txBody>
          <a:bodyPr/>
          <a:lstStyle/>
          <a:p>
            <a:fld id="{D9BEF0E6-55C6-7F4E-BF8F-1447A1DD982A}" type="slidenum">
              <a:rPr lang="en-US" smtClean="0"/>
              <a:t>43</a:t>
            </a:fld>
            <a:endParaRPr lang="en-US"/>
          </a:p>
        </p:txBody>
      </p:sp>
    </p:spTree>
    <p:extLst>
      <p:ext uri="{BB962C8B-B14F-4D97-AF65-F5344CB8AC3E}">
        <p14:creationId xmlns:p14="http://schemas.microsoft.com/office/powerpoint/2010/main" val="28194599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Without synchronization, when multiple processors try to write to the same memory address we can get non-deterministic results. </a:t>
            </a:r>
          </a:p>
        </p:txBody>
      </p:sp>
      <p:sp>
        <p:nvSpPr>
          <p:cNvPr id="4" name="Slide Number Placeholder 3"/>
          <p:cNvSpPr>
            <a:spLocks noGrp="1"/>
          </p:cNvSpPr>
          <p:nvPr>
            <p:ph type="sldNum" sz="quarter" idx="5"/>
          </p:nvPr>
        </p:nvSpPr>
        <p:spPr/>
        <p:txBody>
          <a:bodyPr/>
          <a:lstStyle/>
          <a:p>
            <a:fld id="{D9BEF0E6-55C6-7F4E-BF8F-1447A1DD982A}" type="slidenum">
              <a:rPr lang="en-US" smtClean="0"/>
              <a:t>6</a:t>
            </a:fld>
            <a:endParaRPr lang="en-US"/>
          </a:p>
        </p:txBody>
      </p:sp>
    </p:spTree>
    <p:extLst>
      <p:ext uri="{BB962C8B-B14F-4D97-AF65-F5344CB8AC3E}">
        <p14:creationId xmlns:p14="http://schemas.microsoft.com/office/powerpoint/2010/main" val="317460786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design has no waiting!</a:t>
            </a:r>
          </a:p>
        </p:txBody>
      </p:sp>
      <p:sp>
        <p:nvSpPr>
          <p:cNvPr id="4" name="Slide Number Placeholder 3"/>
          <p:cNvSpPr>
            <a:spLocks noGrp="1"/>
          </p:cNvSpPr>
          <p:nvPr>
            <p:ph type="sldNum" sz="quarter" idx="5"/>
          </p:nvPr>
        </p:nvSpPr>
        <p:spPr/>
        <p:txBody>
          <a:bodyPr/>
          <a:lstStyle/>
          <a:p>
            <a:fld id="{D9BEF0E6-55C6-7F4E-BF8F-1447A1DD982A}" type="slidenum">
              <a:rPr lang="en-US" smtClean="0"/>
              <a:t>46</a:t>
            </a:fld>
            <a:endParaRPr lang="en-US"/>
          </a:p>
        </p:txBody>
      </p:sp>
    </p:spTree>
    <p:extLst>
      <p:ext uri="{BB962C8B-B14F-4D97-AF65-F5344CB8AC3E}">
        <p14:creationId xmlns:p14="http://schemas.microsoft.com/office/powerpoint/2010/main" val="294142091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faster! With the reserve, as I’ll show in the following slides, we don’t have a lot of waiting. In contrast, when we write request lines directly, if the request line isn’t available, there’s nowhere to store the recently generated request. The program collapses into polling the response line until it becomes free. </a:t>
            </a:r>
          </a:p>
        </p:txBody>
      </p:sp>
      <p:sp>
        <p:nvSpPr>
          <p:cNvPr id="4" name="Slide Number Placeholder 3"/>
          <p:cNvSpPr>
            <a:spLocks noGrp="1"/>
          </p:cNvSpPr>
          <p:nvPr>
            <p:ph type="sldNum" sz="quarter" idx="5"/>
          </p:nvPr>
        </p:nvSpPr>
        <p:spPr/>
        <p:txBody>
          <a:bodyPr/>
          <a:lstStyle/>
          <a:p>
            <a:fld id="{D9BEF0E6-55C6-7F4E-BF8F-1447A1DD982A}" type="slidenum">
              <a:rPr lang="en-US" smtClean="0"/>
              <a:t>48</a:t>
            </a:fld>
            <a:endParaRPr lang="en-US"/>
          </a:p>
        </p:txBody>
      </p:sp>
    </p:spTree>
    <p:extLst>
      <p:ext uri="{BB962C8B-B14F-4D97-AF65-F5344CB8AC3E}">
        <p14:creationId xmlns:p14="http://schemas.microsoft.com/office/powerpoint/2010/main" val="86955313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following conversation relies on an understanding of the implementation of the reserve. Each client maintains a fixed length queue for every server in the system. When any one of those queues reaches capacity, the client reads all responses on its response lines and executes the callback if provided. After that, there should be request lines available. We write as many responses possible out of the queues, and then we return to the client function. </a:t>
            </a:r>
          </a:p>
        </p:txBody>
      </p:sp>
      <p:sp>
        <p:nvSpPr>
          <p:cNvPr id="4" name="Slide Number Placeholder 3"/>
          <p:cNvSpPr>
            <a:spLocks noGrp="1"/>
          </p:cNvSpPr>
          <p:nvPr>
            <p:ph type="sldNum" sz="quarter" idx="5"/>
          </p:nvPr>
        </p:nvSpPr>
        <p:spPr/>
        <p:txBody>
          <a:bodyPr/>
          <a:lstStyle/>
          <a:p>
            <a:fld id="{D9BEF0E6-55C6-7F4E-BF8F-1447A1DD982A}" type="slidenum">
              <a:rPr lang="en-US" smtClean="0"/>
              <a:t>49</a:t>
            </a:fld>
            <a:endParaRPr lang="en-US"/>
          </a:p>
        </p:txBody>
      </p:sp>
    </p:spTree>
    <p:extLst>
      <p:ext uri="{BB962C8B-B14F-4D97-AF65-F5344CB8AC3E}">
        <p14:creationId xmlns:p14="http://schemas.microsoft.com/office/powerpoint/2010/main" val="381501186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length of these individual queues was an important design choice. As can be seen in this figure, the length of the queue increases throughput to a point. Then marginal gains from increasing the queue become negligible. </a:t>
            </a:r>
          </a:p>
        </p:txBody>
      </p:sp>
      <p:sp>
        <p:nvSpPr>
          <p:cNvPr id="4" name="Slide Number Placeholder 3"/>
          <p:cNvSpPr>
            <a:spLocks noGrp="1"/>
          </p:cNvSpPr>
          <p:nvPr>
            <p:ph type="sldNum" sz="quarter" idx="5"/>
          </p:nvPr>
        </p:nvSpPr>
        <p:spPr/>
        <p:txBody>
          <a:bodyPr/>
          <a:lstStyle/>
          <a:p>
            <a:fld id="{D9BEF0E6-55C6-7F4E-BF8F-1447A1DD982A}" type="slidenum">
              <a:rPr lang="en-US" smtClean="0"/>
              <a:t>50</a:t>
            </a:fld>
            <a:endParaRPr lang="en-US"/>
          </a:p>
        </p:txBody>
      </p:sp>
    </p:spTree>
    <p:extLst>
      <p:ext uri="{BB962C8B-B14F-4D97-AF65-F5344CB8AC3E}">
        <p14:creationId xmlns:p14="http://schemas.microsoft.com/office/powerpoint/2010/main" val="422537859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number of request lines is also an important parameter. On our machine we measured that 16 was a good number. </a:t>
            </a:r>
          </a:p>
        </p:txBody>
      </p:sp>
      <p:sp>
        <p:nvSpPr>
          <p:cNvPr id="4" name="Slide Number Placeholder 3"/>
          <p:cNvSpPr>
            <a:spLocks noGrp="1"/>
          </p:cNvSpPr>
          <p:nvPr>
            <p:ph type="sldNum" sz="quarter" idx="5"/>
          </p:nvPr>
        </p:nvSpPr>
        <p:spPr/>
        <p:txBody>
          <a:bodyPr/>
          <a:lstStyle/>
          <a:p>
            <a:fld id="{D9BEF0E6-55C6-7F4E-BF8F-1447A1DD982A}" type="slidenum">
              <a:rPr lang="en-US" smtClean="0"/>
              <a:t>54</a:t>
            </a:fld>
            <a:endParaRPr lang="en-US"/>
          </a:p>
        </p:txBody>
      </p:sp>
    </p:spTree>
    <p:extLst>
      <p:ext uri="{BB962C8B-B14F-4D97-AF65-F5344CB8AC3E}">
        <p14:creationId xmlns:p14="http://schemas.microsoft.com/office/powerpoint/2010/main" val="91236761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leave the section on dedicated delegation, its important to note that the balance of clients and servers is an important, user defined parameter. In this experiment we change the delegated function to something slower – a sqrt rather than an increment in the delegated function. The peak is an equilibrium point between the server consumption rate, and the client production rate. If the server consumption rate slows, more servers will be needed to make up for the production rate of the clients, and the peak moves right. Programmers delegating more complicated functions should expect to use more server threads. </a:t>
            </a:r>
          </a:p>
        </p:txBody>
      </p:sp>
      <p:sp>
        <p:nvSpPr>
          <p:cNvPr id="4" name="Slide Number Placeholder 3"/>
          <p:cNvSpPr>
            <a:spLocks noGrp="1"/>
          </p:cNvSpPr>
          <p:nvPr>
            <p:ph type="sldNum" sz="quarter" idx="5"/>
          </p:nvPr>
        </p:nvSpPr>
        <p:spPr/>
        <p:txBody>
          <a:bodyPr/>
          <a:lstStyle/>
          <a:p>
            <a:fld id="{D9BEF0E6-55C6-7F4E-BF8F-1447A1DD982A}" type="slidenum">
              <a:rPr lang="en-US" smtClean="0"/>
              <a:t>55</a:t>
            </a:fld>
            <a:endParaRPr lang="en-US"/>
          </a:p>
        </p:txBody>
      </p:sp>
    </p:spTree>
    <p:extLst>
      <p:ext uri="{BB962C8B-B14F-4D97-AF65-F5344CB8AC3E}">
        <p14:creationId xmlns:p14="http://schemas.microsoft.com/office/powerpoint/2010/main" val="5243627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Ideally, we’d like for our delegation system to find the equilibrium point on its own, without tuning by the programmer. Its not 100% yet, but I’d like to share with you the best that I’ve accomplished thus far. </a:t>
            </a:r>
          </a:p>
        </p:txBody>
      </p:sp>
      <p:sp>
        <p:nvSpPr>
          <p:cNvPr id="4" name="Slide Number Placeholder 3"/>
          <p:cNvSpPr>
            <a:spLocks noGrp="1"/>
          </p:cNvSpPr>
          <p:nvPr>
            <p:ph type="sldNum" sz="quarter" idx="5"/>
          </p:nvPr>
        </p:nvSpPr>
        <p:spPr/>
        <p:txBody>
          <a:bodyPr/>
          <a:lstStyle/>
          <a:p>
            <a:fld id="{D9BEF0E6-55C6-7F4E-BF8F-1447A1DD982A}" type="slidenum">
              <a:rPr lang="en-US" smtClean="0"/>
              <a:t>56</a:t>
            </a:fld>
            <a:endParaRPr lang="en-US"/>
          </a:p>
        </p:txBody>
      </p:sp>
    </p:spTree>
    <p:extLst>
      <p:ext uri="{BB962C8B-B14F-4D97-AF65-F5344CB8AC3E}">
        <p14:creationId xmlns:p14="http://schemas.microsoft.com/office/powerpoint/2010/main" val="158848832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asynchronous flat delegation thread offloading its request to three others. </a:t>
            </a:r>
          </a:p>
        </p:txBody>
      </p:sp>
      <p:sp>
        <p:nvSpPr>
          <p:cNvPr id="4" name="Slide Number Placeholder 3"/>
          <p:cNvSpPr>
            <a:spLocks noGrp="1"/>
          </p:cNvSpPr>
          <p:nvPr>
            <p:ph type="sldNum" sz="quarter" idx="5"/>
          </p:nvPr>
        </p:nvSpPr>
        <p:spPr/>
        <p:txBody>
          <a:bodyPr/>
          <a:lstStyle/>
          <a:p>
            <a:fld id="{D9BEF0E6-55C6-7F4E-BF8F-1447A1DD982A}" type="slidenum">
              <a:rPr lang="en-US" smtClean="0"/>
              <a:t>57</a:t>
            </a:fld>
            <a:endParaRPr lang="en-US"/>
          </a:p>
        </p:txBody>
      </p:sp>
    </p:spTree>
    <p:extLst>
      <p:ext uri="{BB962C8B-B14F-4D97-AF65-F5344CB8AC3E}">
        <p14:creationId xmlns:p14="http://schemas.microsoft.com/office/powerpoint/2010/main" val="281738950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generates requests and places them in its local queues. </a:t>
            </a:r>
          </a:p>
        </p:txBody>
      </p:sp>
      <p:sp>
        <p:nvSpPr>
          <p:cNvPr id="4" name="Slide Number Placeholder 3"/>
          <p:cNvSpPr>
            <a:spLocks noGrp="1"/>
          </p:cNvSpPr>
          <p:nvPr>
            <p:ph type="sldNum" sz="quarter" idx="5"/>
          </p:nvPr>
        </p:nvSpPr>
        <p:spPr/>
        <p:txBody>
          <a:bodyPr/>
          <a:lstStyle/>
          <a:p>
            <a:fld id="{D9BEF0E6-55C6-7F4E-BF8F-1447A1DD982A}" type="slidenum">
              <a:rPr lang="en-US" smtClean="0"/>
              <a:t>58</a:t>
            </a:fld>
            <a:endParaRPr lang="en-US"/>
          </a:p>
        </p:txBody>
      </p:sp>
    </p:spTree>
    <p:extLst>
      <p:ext uri="{BB962C8B-B14F-4D97-AF65-F5344CB8AC3E}">
        <p14:creationId xmlns:p14="http://schemas.microsoft.com/office/powerpoint/2010/main" val="427248598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mean time, remote threads are writing responses to this thread’s response lines. </a:t>
            </a:r>
          </a:p>
        </p:txBody>
      </p:sp>
      <p:sp>
        <p:nvSpPr>
          <p:cNvPr id="4" name="Slide Number Placeholder 3"/>
          <p:cNvSpPr>
            <a:spLocks noGrp="1"/>
          </p:cNvSpPr>
          <p:nvPr>
            <p:ph type="sldNum" sz="quarter" idx="5"/>
          </p:nvPr>
        </p:nvSpPr>
        <p:spPr/>
        <p:txBody>
          <a:bodyPr/>
          <a:lstStyle/>
          <a:p>
            <a:fld id="{D9BEF0E6-55C6-7F4E-BF8F-1447A1DD982A}" type="slidenum">
              <a:rPr lang="en-US" smtClean="0"/>
              <a:t>59</a:t>
            </a:fld>
            <a:endParaRPr lang="en-US"/>
          </a:p>
        </p:txBody>
      </p:sp>
    </p:spTree>
    <p:extLst>
      <p:ext uri="{BB962C8B-B14F-4D97-AF65-F5344CB8AC3E}">
        <p14:creationId xmlns:p14="http://schemas.microsoft.com/office/powerpoint/2010/main" val="16795504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results are non deterministic because the timing of access is non deterministic. Threads writing at nearly the same time may overwrite each other’s output. Threads operating in sequence will produce the desired outcome. </a:t>
            </a:r>
          </a:p>
        </p:txBody>
      </p:sp>
      <p:sp>
        <p:nvSpPr>
          <p:cNvPr id="4" name="Slide Number Placeholder 3"/>
          <p:cNvSpPr>
            <a:spLocks noGrp="1"/>
          </p:cNvSpPr>
          <p:nvPr>
            <p:ph type="sldNum" sz="quarter" idx="5"/>
          </p:nvPr>
        </p:nvSpPr>
        <p:spPr/>
        <p:txBody>
          <a:bodyPr/>
          <a:lstStyle/>
          <a:p>
            <a:fld id="{D9BEF0E6-55C6-7F4E-BF8F-1447A1DD982A}" type="slidenum">
              <a:rPr lang="en-US" smtClean="0"/>
              <a:t>7</a:t>
            </a:fld>
            <a:endParaRPr lang="en-US"/>
          </a:p>
        </p:txBody>
      </p:sp>
    </p:spTree>
    <p:extLst>
      <p:ext uri="{BB962C8B-B14F-4D97-AF65-F5344CB8AC3E}">
        <p14:creationId xmlns:p14="http://schemas.microsoft.com/office/powerpoint/2010/main" val="393391466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queue has filled. Now its time to read response lines and write requests. </a:t>
            </a:r>
          </a:p>
        </p:txBody>
      </p:sp>
      <p:sp>
        <p:nvSpPr>
          <p:cNvPr id="4" name="Slide Number Placeholder 3"/>
          <p:cNvSpPr>
            <a:spLocks noGrp="1"/>
          </p:cNvSpPr>
          <p:nvPr>
            <p:ph type="sldNum" sz="quarter" idx="5"/>
          </p:nvPr>
        </p:nvSpPr>
        <p:spPr/>
        <p:txBody>
          <a:bodyPr/>
          <a:lstStyle/>
          <a:p>
            <a:fld id="{D9BEF0E6-55C6-7F4E-BF8F-1447A1DD982A}" type="slidenum">
              <a:rPr lang="en-US" smtClean="0"/>
              <a:t>61</a:t>
            </a:fld>
            <a:endParaRPr lang="en-US"/>
          </a:p>
        </p:txBody>
      </p:sp>
    </p:spTree>
    <p:extLst>
      <p:ext uri="{BB962C8B-B14F-4D97-AF65-F5344CB8AC3E}">
        <p14:creationId xmlns:p14="http://schemas.microsoft.com/office/powerpoint/2010/main" val="242316255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Request lines are read. </a:t>
            </a:r>
          </a:p>
        </p:txBody>
      </p:sp>
      <p:sp>
        <p:nvSpPr>
          <p:cNvPr id="4" name="Slide Number Placeholder 3"/>
          <p:cNvSpPr>
            <a:spLocks noGrp="1"/>
          </p:cNvSpPr>
          <p:nvPr>
            <p:ph type="sldNum" sz="quarter" idx="5"/>
          </p:nvPr>
        </p:nvSpPr>
        <p:spPr/>
        <p:txBody>
          <a:bodyPr/>
          <a:lstStyle/>
          <a:p>
            <a:fld id="{D9BEF0E6-55C6-7F4E-BF8F-1447A1DD982A}" type="slidenum">
              <a:rPr lang="en-US" smtClean="0"/>
              <a:t>62</a:t>
            </a:fld>
            <a:endParaRPr lang="en-US"/>
          </a:p>
        </p:txBody>
      </p:sp>
    </p:spTree>
    <p:extLst>
      <p:ext uri="{BB962C8B-B14F-4D97-AF65-F5344CB8AC3E}">
        <p14:creationId xmlns:p14="http://schemas.microsoft.com/office/powerpoint/2010/main" val="169610012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requests are written out. </a:t>
            </a:r>
          </a:p>
        </p:txBody>
      </p:sp>
      <p:sp>
        <p:nvSpPr>
          <p:cNvPr id="4" name="Slide Number Placeholder 3"/>
          <p:cNvSpPr>
            <a:spLocks noGrp="1"/>
          </p:cNvSpPr>
          <p:nvPr>
            <p:ph type="sldNum" sz="quarter" idx="5"/>
          </p:nvPr>
        </p:nvSpPr>
        <p:spPr/>
        <p:txBody>
          <a:bodyPr/>
          <a:lstStyle/>
          <a:p>
            <a:fld id="{D9BEF0E6-55C6-7F4E-BF8F-1447A1DD982A}" type="slidenum">
              <a:rPr lang="en-US" smtClean="0"/>
              <a:t>63</a:t>
            </a:fld>
            <a:endParaRPr lang="en-US"/>
          </a:p>
        </p:txBody>
      </p:sp>
    </p:spTree>
    <p:extLst>
      <p:ext uri="{BB962C8B-B14F-4D97-AF65-F5344CB8AC3E}">
        <p14:creationId xmlns:p14="http://schemas.microsoft.com/office/powerpoint/2010/main" val="351865218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you’ll see in the figures ahead, the request reserve still offers the best throughput. However, the direct request line write gave us more granularity on when to invoke the server function. </a:t>
            </a:r>
          </a:p>
        </p:txBody>
      </p:sp>
      <p:sp>
        <p:nvSpPr>
          <p:cNvPr id="4" name="Slide Number Placeholder 3"/>
          <p:cNvSpPr>
            <a:spLocks noGrp="1"/>
          </p:cNvSpPr>
          <p:nvPr>
            <p:ph type="sldNum" sz="quarter" idx="5"/>
          </p:nvPr>
        </p:nvSpPr>
        <p:spPr/>
        <p:txBody>
          <a:bodyPr/>
          <a:lstStyle/>
          <a:p>
            <a:fld id="{D9BEF0E6-55C6-7F4E-BF8F-1447A1DD982A}" type="slidenum">
              <a:rPr lang="en-US" smtClean="0"/>
              <a:t>67</a:t>
            </a:fld>
            <a:endParaRPr lang="en-US"/>
          </a:p>
        </p:txBody>
      </p:sp>
    </p:spTree>
    <p:extLst>
      <p:ext uri="{BB962C8B-B14F-4D97-AF65-F5344CB8AC3E}">
        <p14:creationId xmlns:p14="http://schemas.microsoft.com/office/powerpoint/2010/main" val="184314559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what the scheduling strategy for each line is. </a:t>
            </a:r>
          </a:p>
        </p:txBody>
      </p:sp>
      <p:sp>
        <p:nvSpPr>
          <p:cNvPr id="4" name="Slide Number Placeholder 3"/>
          <p:cNvSpPr>
            <a:spLocks noGrp="1"/>
          </p:cNvSpPr>
          <p:nvPr>
            <p:ph type="sldNum" sz="quarter" idx="5"/>
          </p:nvPr>
        </p:nvSpPr>
        <p:spPr/>
        <p:txBody>
          <a:bodyPr/>
          <a:lstStyle/>
          <a:p>
            <a:fld id="{D9BEF0E6-55C6-7F4E-BF8F-1447A1DD982A}" type="slidenum">
              <a:rPr lang="en-US" smtClean="0"/>
              <a:t>68</a:t>
            </a:fld>
            <a:endParaRPr lang="en-US"/>
          </a:p>
        </p:txBody>
      </p:sp>
    </p:spTree>
    <p:extLst>
      <p:ext uri="{BB962C8B-B14F-4D97-AF65-F5344CB8AC3E}">
        <p14:creationId xmlns:p14="http://schemas.microsoft.com/office/powerpoint/2010/main" val="238128159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suggests to me that queue may be stopping more often, since fewer requests are ready when polled. </a:t>
            </a:r>
          </a:p>
        </p:txBody>
      </p:sp>
      <p:sp>
        <p:nvSpPr>
          <p:cNvPr id="4" name="Slide Number Placeholder 3"/>
          <p:cNvSpPr>
            <a:spLocks noGrp="1"/>
          </p:cNvSpPr>
          <p:nvPr>
            <p:ph type="sldNum" sz="quarter" idx="5"/>
          </p:nvPr>
        </p:nvSpPr>
        <p:spPr/>
        <p:txBody>
          <a:bodyPr/>
          <a:lstStyle/>
          <a:p>
            <a:fld id="{D9BEF0E6-55C6-7F4E-BF8F-1447A1DD982A}" type="slidenum">
              <a:rPr lang="en-US" smtClean="0"/>
              <a:t>69</a:t>
            </a:fld>
            <a:endParaRPr lang="en-US"/>
          </a:p>
        </p:txBody>
      </p:sp>
    </p:spTree>
    <p:extLst>
      <p:ext uri="{BB962C8B-B14F-4D97-AF65-F5344CB8AC3E}">
        <p14:creationId xmlns:p14="http://schemas.microsoft.com/office/powerpoint/2010/main" val="58467075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the chart – x axis is the number of shared variables. Y axis is throughput in MOPS. Black lines are the outcomes of this research paper. </a:t>
            </a:r>
          </a:p>
          <a:p>
            <a:r>
              <a:rPr lang="en-US" dirty="0"/>
              <a:t>Lets highlight the exciting news. Our delegation approaches maintain supremacy in throughput when variables are highly contended. </a:t>
            </a:r>
          </a:p>
          <a:p>
            <a:r>
              <a:rPr lang="en-US" dirty="0"/>
              <a:t>Our asynchronous approaches excel, even as we get out of the range of high likelihood of contention. </a:t>
            </a:r>
          </a:p>
          <a:p>
            <a:r>
              <a:rPr lang="en-US" dirty="0"/>
              <a:t>We see a collapse in performance around 2^18 shared variables, which I’d like to address on the next chart. </a:t>
            </a:r>
          </a:p>
          <a:p>
            <a:endParaRPr lang="en-US" dirty="0"/>
          </a:p>
        </p:txBody>
      </p:sp>
      <p:sp>
        <p:nvSpPr>
          <p:cNvPr id="4" name="Slide Number Placeholder 3"/>
          <p:cNvSpPr>
            <a:spLocks noGrp="1"/>
          </p:cNvSpPr>
          <p:nvPr>
            <p:ph type="sldNum" sz="quarter" idx="5"/>
          </p:nvPr>
        </p:nvSpPr>
        <p:spPr/>
        <p:txBody>
          <a:bodyPr/>
          <a:lstStyle/>
          <a:p>
            <a:fld id="{D9BEF0E6-55C6-7F4E-BF8F-1447A1DD982A}" type="slidenum">
              <a:rPr lang="en-US" smtClean="0"/>
              <a:t>73</a:t>
            </a:fld>
            <a:endParaRPr lang="en-US"/>
          </a:p>
        </p:txBody>
      </p:sp>
    </p:spTree>
    <p:extLst>
      <p:ext uri="{BB962C8B-B14F-4D97-AF65-F5344CB8AC3E}">
        <p14:creationId xmlns:p14="http://schemas.microsoft.com/office/powerpoint/2010/main" val="53531147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output from a spreadsheet I put together that tracked the overhead of FFWD based on the numbers of clients and servers in the system. What we show on the graph is the probability that a variable selected at random by the client function will be resident in the server’s on-core cache. Let’s take a close look at when the probability of L3 cache residency rises. It corresponds with our initial decrease in performance. We see that decrease in performance level out as dram access become a higher percentage of reads. </a:t>
            </a:r>
          </a:p>
        </p:txBody>
      </p:sp>
      <p:sp>
        <p:nvSpPr>
          <p:cNvPr id="4" name="Slide Number Placeholder 3"/>
          <p:cNvSpPr>
            <a:spLocks noGrp="1"/>
          </p:cNvSpPr>
          <p:nvPr>
            <p:ph type="sldNum" sz="quarter" idx="5"/>
          </p:nvPr>
        </p:nvSpPr>
        <p:spPr/>
        <p:txBody>
          <a:bodyPr/>
          <a:lstStyle/>
          <a:p>
            <a:fld id="{D9BEF0E6-55C6-7F4E-BF8F-1447A1DD982A}" type="slidenum">
              <a:rPr lang="en-US" smtClean="0"/>
              <a:t>74</a:t>
            </a:fld>
            <a:endParaRPr lang="en-US"/>
          </a:p>
        </p:txBody>
      </p:sp>
    </p:spTree>
    <p:extLst>
      <p:ext uri="{BB962C8B-B14F-4D97-AF65-F5344CB8AC3E}">
        <p14:creationId xmlns:p14="http://schemas.microsoft.com/office/powerpoint/2010/main" val="319294206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see that as the number of shared variables increases, the likelihood of any given operation is DRAM resident approaches 1. Dedicated approaches get bottlenecked by the number of threads making concurrent accesses. Flat delegation, however, has 56 threads making accesses to DRAM. </a:t>
            </a:r>
          </a:p>
          <a:p>
            <a:r>
              <a:rPr lang="en-US" dirty="0"/>
              <a:t>This gives us some motivation to keep exploring the potential of delegation in this region, because we still have a major advantage over the locking approaches, which we are performing comparably to in this range. </a:t>
            </a:r>
          </a:p>
        </p:txBody>
      </p:sp>
      <p:sp>
        <p:nvSpPr>
          <p:cNvPr id="4" name="Slide Number Placeholder 3"/>
          <p:cNvSpPr>
            <a:spLocks noGrp="1"/>
          </p:cNvSpPr>
          <p:nvPr>
            <p:ph type="sldNum" sz="quarter" idx="5"/>
          </p:nvPr>
        </p:nvSpPr>
        <p:spPr/>
        <p:txBody>
          <a:bodyPr/>
          <a:lstStyle/>
          <a:p>
            <a:fld id="{D9BEF0E6-55C6-7F4E-BF8F-1447A1DD982A}" type="slidenum">
              <a:rPr lang="en-US" smtClean="0"/>
              <a:t>75</a:t>
            </a:fld>
            <a:endParaRPr lang="en-US"/>
          </a:p>
        </p:txBody>
      </p:sp>
    </p:spTree>
    <p:extLst>
      <p:ext uri="{BB962C8B-B14F-4D97-AF65-F5344CB8AC3E}">
        <p14:creationId xmlns:p14="http://schemas.microsoft.com/office/powerpoint/2010/main" val="99880032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has to do with the NUMA advantage. Locking approaches have a 1:NUMA NODES chance of getting a local access. This is evident in the mutex lock shown. In the mean while, our delegation approaches make nearly all their accesses with NUMA local ram. </a:t>
            </a:r>
          </a:p>
          <a:p>
            <a:endParaRPr lang="en-US" dirty="0"/>
          </a:p>
          <a:p>
            <a:r>
              <a:rPr lang="en-US" dirty="0"/>
              <a:t>Which brings me just about to the end. I think that the next steps for this project are to run some varied benchmarks to confirm the results we’ve seen with fetch and add. I’d also like to see us refactor a production application, like jellyfish, to work with our asynchronous versions and see if we can have a noticeable, positive, impact on performance. </a:t>
            </a:r>
          </a:p>
          <a:p>
            <a:endParaRPr lang="en-US" dirty="0"/>
          </a:p>
          <a:p>
            <a:r>
              <a:rPr lang="en-US" dirty="0"/>
              <a:t>Thanks for listening – I’d like to entertain any questions from </a:t>
            </a:r>
            <a:r>
              <a:rPr lang="en-US"/>
              <a:t>the audience. </a:t>
            </a:r>
          </a:p>
        </p:txBody>
      </p:sp>
      <p:sp>
        <p:nvSpPr>
          <p:cNvPr id="4" name="Slide Number Placeholder 3"/>
          <p:cNvSpPr>
            <a:spLocks noGrp="1"/>
          </p:cNvSpPr>
          <p:nvPr>
            <p:ph type="sldNum" sz="quarter" idx="5"/>
          </p:nvPr>
        </p:nvSpPr>
        <p:spPr/>
        <p:txBody>
          <a:bodyPr/>
          <a:lstStyle/>
          <a:p>
            <a:fld id="{D9BEF0E6-55C6-7F4E-BF8F-1447A1DD982A}" type="slidenum">
              <a:rPr lang="en-US" smtClean="0"/>
              <a:t>76</a:t>
            </a:fld>
            <a:endParaRPr lang="en-US"/>
          </a:p>
        </p:txBody>
      </p:sp>
    </p:spTree>
    <p:extLst>
      <p:ext uri="{BB962C8B-B14F-4D97-AF65-F5344CB8AC3E}">
        <p14:creationId xmlns:p14="http://schemas.microsoft.com/office/powerpoint/2010/main" val="15529476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call this the race condition, because the outcome depends on which core gets access at what time. </a:t>
            </a:r>
          </a:p>
        </p:txBody>
      </p:sp>
      <p:sp>
        <p:nvSpPr>
          <p:cNvPr id="4" name="Slide Number Placeholder 3"/>
          <p:cNvSpPr>
            <a:spLocks noGrp="1"/>
          </p:cNvSpPr>
          <p:nvPr>
            <p:ph type="sldNum" sz="quarter" idx="5"/>
          </p:nvPr>
        </p:nvSpPr>
        <p:spPr/>
        <p:txBody>
          <a:bodyPr/>
          <a:lstStyle/>
          <a:p>
            <a:fld id="{D9BEF0E6-55C6-7F4E-BF8F-1447A1DD982A}" type="slidenum">
              <a:rPr lang="en-US" smtClean="0"/>
              <a:t>8</a:t>
            </a:fld>
            <a:endParaRPr lang="en-US"/>
          </a:p>
        </p:txBody>
      </p:sp>
    </p:spTree>
    <p:extLst>
      <p:ext uri="{BB962C8B-B14F-4D97-AF65-F5344CB8AC3E}">
        <p14:creationId xmlns:p14="http://schemas.microsoft.com/office/powerpoint/2010/main" val="32545448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the 60’s we’ve been solving this problem using locks. A lock is a signal to other processing units that a data structure is in use by another. While the lock is written other processors are excluded from the locked memory. Here’s an example. A and B are contending for the lock. </a:t>
            </a:r>
          </a:p>
        </p:txBody>
      </p:sp>
      <p:sp>
        <p:nvSpPr>
          <p:cNvPr id="4" name="Slide Number Placeholder 3"/>
          <p:cNvSpPr>
            <a:spLocks noGrp="1"/>
          </p:cNvSpPr>
          <p:nvPr>
            <p:ph type="sldNum" sz="quarter" idx="5"/>
          </p:nvPr>
        </p:nvSpPr>
        <p:spPr/>
        <p:txBody>
          <a:bodyPr/>
          <a:lstStyle/>
          <a:p>
            <a:fld id="{D9BEF0E6-55C6-7F4E-BF8F-1447A1DD982A}" type="slidenum">
              <a:rPr lang="en-US" smtClean="0"/>
              <a:t>9</a:t>
            </a:fld>
            <a:endParaRPr lang="en-US"/>
          </a:p>
        </p:txBody>
      </p:sp>
    </p:spTree>
    <p:extLst>
      <p:ext uri="{BB962C8B-B14F-4D97-AF65-F5344CB8AC3E}">
        <p14:creationId xmlns:p14="http://schemas.microsoft.com/office/powerpoint/2010/main" val="16508419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gets control and makes its change to the data structure. </a:t>
            </a:r>
          </a:p>
        </p:txBody>
      </p:sp>
      <p:sp>
        <p:nvSpPr>
          <p:cNvPr id="4" name="Slide Number Placeholder 3"/>
          <p:cNvSpPr>
            <a:spLocks noGrp="1"/>
          </p:cNvSpPr>
          <p:nvPr>
            <p:ph type="sldNum" sz="quarter" idx="5"/>
          </p:nvPr>
        </p:nvSpPr>
        <p:spPr/>
        <p:txBody>
          <a:bodyPr/>
          <a:lstStyle/>
          <a:p>
            <a:fld id="{D9BEF0E6-55C6-7F4E-BF8F-1447A1DD982A}" type="slidenum">
              <a:rPr lang="en-US" smtClean="0"/>
              <a:t>10</a:t>
            </a:fld>
            <a:endParaRPr lang="en-US"/>
          </a:p>
        </p:txBody>
      </p:sp>
    </p:spTree>
    <p:extLst>
      <p:ext uri="{BB962C8B-B14F-4D97-AF65-F5344CB8AC3E}">
        <p14:creationId xmlns:p14="http://schemas.microsoft.com/office/powerpoint/2010/main" val="354711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releases the lock. </a:t>
            </a:r>
          </a:p>
        </p:txBody>
      </p:sp>
      <p:sp>
        <p:nvSpPr>
          <p:cNvPr id="4" name="Slide Number Placeholder 3"/>
          <p:cNvSpPr>
            <a:spLocks noGrp="1"/>
          </p:cNvSpPr>
          <p:nvPr>
            <p:ph type="sldNum" sz="quarter" idx="5"/>
          </p:nvPr>
        </p:nvSpPr>
        <p:spPr/>
        <p:txBody>
          <a:bodyPr/>
          <a:lstStyle/>
          <a:p>
            <a:fld id="{D9BEF0E6-55C6-7F4E-BF8F-1447A1DD982A}" type="slidenum">
              <a:rPr lang="en-US" smtClean="0"/>
              <a:t>11</a:t>
            </a:fld>
            <a:endParaRPr lang="en-US"/>
          </a:p>
        </p:txBody>
      </p:sp>
    </p:spTree>
    <p:extLst>
      <p:ext uri="{BB962C8B-B14F-4D97-AF65-F5344CB8AC3E}">
        <p14:creationId xmlns:p14="http://schemas.microsoft.com/office/powerpoint/2010/main" val="14540361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1578E-7238-8C4D-88C8-33B11BD41E4F}"/>
              </a:ext>
            </a:extLst>
          </p:cNvPr>
          <p:cNvSpPr>
            <a:spLocks noGrp="1"/>
          </p:cNvSpPr>
          <p:nvPr>
            <p:ph type="ctrTitle"/>
          </p:nvPr>
        </p:nvSpPr>
        <p:spPr>
          <a:xfrm>
            <a:off x="216061" y="406400"/>
            <a:ext cx="9144000" cy="2387600"/>
          </a:xfrm>
        </p:spPr>
        <p:txBody>
          <a:bodyPr anchor="t"/>
          <a:lstStyle>
            <a:lvl1pPr algn="l">
              <a:defRPr sz="6000">
                <a:latin typeface="Helvetica" pitchFamily="2" charset="0"/>
              </a:defRPr>
            </a:lvl1pPr>
          </a:lstStyle>
          <a:p>
            <a:r>
              <a:rPr lang="en-US"/>
              <a:t>Click to edit Master title style</a:t>
            </a:r>
          </a:p>
        </p:txBody>
      </p:sp>
      <p:sp>
        <p:nvSpPr>
          <p:cNvPr id="3" name="Subtitle 2">
            <a:extLst>
              <a:ext uri="{FF2B5EF4-FFF2-40B4-BE49-F238E27FC236}">
                <a16:creationId xmlns:a16="http://schemas.microsoft.com/office/drawing/2014/main" id="{4174E42F-4DA1-1049-98E0-894797ED6E99}"/>
              </a:ext>
            </a:extLst>
          </p:cNvPr>
          <p:cNvSpPr>
            <a:spLocks noGrp="1"/>
          </p:cNvSpPr>
          <p:nvPr>
            <p:ph type="subTitle" idx="1"/>
          </p:nvPr>
        </p:nvSpPr>
        <p:spPr>
          <a:xfrm>
            <a:off x="216061" y="3092752"/>
            <a:ext cx="9144000" cy="1655762"/>
          </a:xfrm>
        </p:spPr>
        <p:txBody>
          <a:bodyPr/>
          <a:lstStyle>
            <a:lvl1pPr marL="0" indent="0" algn="l">
              <a:buNone/>
              <a:defRPr sz="2400">
                <a:latin typeface="Helvetica"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4980CD5-80A8-3846-81A0-06B414B8BFDC}"/>
              </a:ext>
            </a:extLst>
          </p:cNvPr>
          <p:cNvSpPr>
            <a:spLocks noGrp="1"/>
          </p:cNvSpPr>
          <p:nvPr>
            <p:ph type="dt" sz="half" idx="10"/>
          </p:nvPr>
        </p:nvSpPr>
        <p:spPr/>
        <p:txBody>
          <a:bodyPr/>
          <a:lstStyle>
            <a:lvl1pPr>
              <a:defRPr>
                <a:latin typeface="Helvetica" pitchFamily="2" charset="0"/>
              </a:defRPr>
            </a:lvl1pPr>
          </a:lstStyle>
          <a:p>
            <a:fld id="{8CC4031F-BBFD-9C4E-9B42-08EB5BC6506B}" type="datetimeFigureOut">
              <a:rPr lang="en-US" smtClean="0"/>
              <a:pPr/>
              <a:t>10/27/19</a:t>
            </a:fld>
            <a:endParaRPr lang="en-US"/>
          </a:p>
        </p:txBody>
      </p:sp>
      <p:sp>
        <p:nvSpPr>
          <p:cNvPr id="5" name="Footer Placeholder 4">
            <a:extLst>
              <a:ext uri="{FF2B5EF4-FFF2-40B4-BE49-F238E27FC236}">
                <a16:creationId xmlns:a16="http://schemas.microsoft.com/office/drawing/2014/main" id="{1A227AC7-2D47-1747-94F8-FE039C0AF514}"/>
              </a:ext>
            </a:extLst>
          </p:cNvPr>
          <p:cNvSpPr>
            <a:spLocks noGrp="1"/>
          </p:cNvSpPr>
          <p:nvPr>
            <p:ph type="ftr" sz="quarter" idx="11"/>
          </p:nvPr>
        </p:nvSpPr>
        <p:spPr/>
        <p:txBody>
          <a:bodyPr/>
          <a:lstStyle>
            <a:lvl1pPr>
              <a:defRPr>
                <a:latin typeface="Helvetica" pitchFamily="2" charset="0"/>
              </a:defRPr>
            </a:lvl1pPr>
          </a:lstStyle>
          <a:p>
            <a:endParaRPr lang="en-US" dirty="0"/>
          </a:p>
        </p:txBody>
      </p:sp>
      <p:sp>
        <p:nvSpPr>
          <p:cNvPr id="6" name="Slide Number Placeholder 5">
            <a:extLst>
              <a:ext uri="{FF2B5EF4-FFF2-40B4-BE49-F238E27FC236}">
                <a16:creationId xmlns:a16="http://schemas.microsoft.com/office/drawing/2014/main" id="{9F03C2BA-708D-F64F-A482-E0D341855192}"/>
              </a:ext>
            </a:extLst>
          </p:cNvPr>
          <p:cNvSpPr>
            <a:spLocks noGrp="1"/>
          </p:cNvSpPr>
          <p:nvPr>
            <p:ph type="sldNum" sz="quarter" idx="12"/>
          </p:nvPr>
        </p:nvSpPr>
        <p:spPr/>
        <p:txBody>
          <a:bodyPr/>
          <a:lstStyle>
            <a:lvl1pPr>
              <a:defRPr>
                <a:latin typeface="Helvetica" pitchFamily="2" charset="0"/>
              </a:defRPr>
            </a:lvl1pPr>
          </a:lstStyle>
          <a:p>
            <a:fld id="{F8536A6A-2265-084E-BDE2-88F708295570}" type="slidenum">
              <a:rPr lang="en-US" smtClean="0"/>
              <a:pPr/>
              <a:t>‹#›</a:t>
            </a:fld>
            <a:endParaRPr lang="en-US"/>
          </a:p>
        </p:txBody>
      </p:sp>
    </p:spTree>
    <p:extLst>
      <p:ext uri="{BB962C8B-B14F-4D97-AF65-F5344CB8AC3E}">
        <p14:creationId xmlns:p14="http://schemas.microsoft.com/office/powerpoint/2010/main" val="14585226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5C047-8504-294F-A666-62E7814AD6D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8BC9CB3-371F-5D4B-891A-A60D932DB3F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7D7B41-8CAE-E142-9546-3205F404E7E2}"/>
              </a:ext>
            </a:extLst>
          </p:cNvPr>
          <p:cNvSpPr>
            <a:spLocks noGrp="1"/>
          </p:cNvSpPr>
          <p:nvPr>
            <p:ph type="dt" sz="half" idx="10"/>
          </p:nvPr>
        </p:nvSpPr>
        <p:spPr/>
        <p:txBody>
          <a:bodyPr/>
          <a:lstStyle/>
          <a:p>
            <a:fld id="{8CC4031F-BBFD-9C4E-9B42-08EB5BC6506B}" type="datetimeFigureOut">
              <a:rPr lang="en-US" smtClean="0"/>
              <a:t>10/27/19</a:t>
            </a:fld>
            <a:endParaRPr lang="en-US"/>
          </a:p>
        </p:txBody>
      </p:sp>
      <p:sp>
        <p:nvSpPr>
          <p:cNvPr id="5" name="Footer Placeholder 4">
            <a:extLst>
              <a:ext uri="{FF2B5EF4-FFF2-40B4-BE49-F238E27FC236}">
                <a16:creationId xmlns:a16="http://schemas.microsoft.com/office/drawing/2014/main" id="{B1BC0264-2CC7-B64E-99EE-BB25209F6E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20614F-E321-FC45-A835-F7A8C8559205}"/>
              </a:ext>
            </a:extLst>
          </p:cNvPr>
          <p:cNvSpPr>
            <a:spLocks noGrp="1"/>
          </p:cNvSpPr>
          <p:nvPr>
            <p:ph type="sldNum" sz="quarter" idx="12"/>
          </p:nvPr>
        </p:nvSpPr>
        <p:spPr/>
        <p:txBody>
          <a:bodyPr/>
          <a:lstStyle/>
          <a:p>
            <a:fld id="{F8536A6A-2265-084E-BDE2-88F708295570}" type="slidenum">
              <a:rPr lang="en-US" smtClean="0"/>
              <a:t>‹#›</a:t>
            </a:fld>
            <a:endParaRPr lang="en-US"/>
          </a:p>
        </p:txBody>
      </p:sp>
    </p:spTree>
    <p:extLst>
      <p:ext uri="{BB962C8B-B14F-4D97-AF65-F5344CB8AC3E}">
        <p14:creationId xmlns:p14="http://schemas.microsoft.com/office/powerpoint/2010/main" val="2588177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4F3533B-F529-0E47-BA90-2B4E38D710F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E9CC9B4-1AF4-3D4D-8757-E09203B57A6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DFB58E-6847-8E48-9160-B66B9EE4FF91}"/>
              </a:ext>
            </a:extLst>
          </p:cNvPr>
          <p:cNvSpPr>
            <a:spLocks noGrp="1"/>
          </p:cNvSpPr>
          <p:nvPr>
            <p:ph type="dt" sz="half" idx="10"/>
          </p:nvPr>
        </p:nvSpPr>
        <p:spPr/>
        <p:txBody>
          <a:bodyPr/>
          <a:lstStyle/>
          <a:p>
            <a:fld id="{8CC4031F-BBFD-9C4E-9B42-08EB5BC6506B}" type="datetimeFigureOut">
              <a:rPr lang="en-US" smtClean="0"/>
              <a:t>10/27/19</a:t>
            </a:fld>
            <a:endParaRPr lang="en-US"/>
          </a:p>
        </p:txBody>
      </p:sp>
      <p:sp>
        <p:nvSpPr>
          <p:cNvPr id="5" name="Footer Placeholder 4">
            <a:extLst>
              <a:ext uri="{FF2B5EF4-FFF2-40B4-BE49-F238E27FC236}">
                <a16:creationId xmlns:a16="http://schemas.microsoft.com/office/drawing/2014/main" id="{AACF0A2C-7E70-FB4B-A09B-01DB1A78DD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0856BA-6997-7648-A4F8-C3A0B8EE9F5D}"/>
              </a:ext>
            </a:extLst>
          </p:cNvPr>
          <p:cNvSpPr>
            <a:spLocks noGrp="1"/>
          </p:cNvSpPr>
          <p:nvPr>
            <p:ph type="sldNum" sz="quarter" idx="12"/>
          </p:nvPr>
        </p:nvSpPr>
        <p:spPr/>
        <p:txBody>
          <a:bodyPr/>
          <a:lstStyle/>
          <a:p>
            <a:fld id="{F8536A6A-2265-084E-BDE2-88F708295570}" type="slidenum">
              <a:rPr lang="en-US" smtClean="0"/>
              <a:t>‹#›</a:t>
            </a:fld>
            <a:endParaRPr lang="en-US"/>
          </a:p>
        </p:txBody>
      </p:sp>
    </p:spTree>
    <p:extLst>
      <p:ext uri="{BB962C8B-B14F-4D97-AF65-F5344CB8AC3E}">
        <p14:creationId xmlns:p14="http://schemas.microsoft.com/office/powerpoint/2010/main" val="28608979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D8996-29C9-F649-8A13-2438068CF12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7BD61FE-00F6-284D-AE64-2F405405688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906052-C735-004B-B80D-EA45DD8FA304}"/>
              </a:ext>
            </a:extLst>
          </p:cNvPr>
          <p:cNvSpPr>
            <a:spLocks noGrp="1"/>
          </p:cNvSpPr>
          <p:nvPr>
            <p:ph type="dt" sz="half" idx="10"/>
          </p:nvPr>
        </p:nvSpPr>
        <p:spPr/>
        <p:txBody>
          <a:bodyPr/>
          <a:lstStyle/>
          <a:p>
            <a:fld id="{8CC4031F-BBFD-9C4E-9B42-08EB5BC6506B}" type="datetimeFigureOut">
              <a:rPr lang="en-US" smtClean="0"/>
              <a:t>10/27/19</a:t>
            </a:fld>
            <a:endParaRPr lang="en-US"/>
          </a:p>
        </p:txBody>
      </p:sp>
      <p:sp>
        <p:nvSpPr>
          <p:cNvPr id="5" name="Footer Placeholder 4">
            <a:extLst>
              <a:ext uri="{FF2B5EF4-FFF2-40B4-BE49-F238E27FC236}">
                <a16:creationId xmlns:a16="http://schemas.microsoft.com/office/drawing/2014/main" id="{E80F1BD4-889C-BF47-95FC-0BC21E0D44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57F8C7-467A-BF48-9AB8-13F0B48C8B20}"/>
              </a:ext>
            </a:extLst>
          </p:cNvPr>
          <p:cNvSpPr>
            <a:spLocks noGrp="1"/>
          </p:cNvSpPr>
          <p:nvPr>
            <p:ph type="sldNum" sz="quarter" idx="12"/>
          </p:nvPr>
        </p:nvSpPr>
        <p:spPr/>
        <p:txBody>
          <a:bodyPr/>
          <a:lstStyle/>
          <a:p>
            <a:fld id="{F8536A6A-2265-084E-BDE2-88F708295570}" type="slidenum">
              <a:rPr lang="en-US" smtClean="0"/>
              <a:t>‹#›</a:t>
            </a:fld>
            <a:endParaRPr lang="en-US"/>
          </a:p>
        </p:txBody>
      </p:sp>
    </p:spTree>
    <p:extLst>
      <p:ext uri="{BB962C8B-B14F-4D97-AF65-F5344CB8AC3E}">
        <p14:creationId xmlns:p14="http://schemas.microsoft.com/office/powerpoint/2010/main" val="32442567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48C2D5-39C0-7749-9B96-FDB00463AF0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9F12CD7-BE75-0546-9F5D-D910515DB1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E1940CD-3EED-3B48-A537-0163DA83D7A3}"/>
              </a:ext>
            </a:extLst>
          </p:cNvPr>
          <p:cNvSpPr>
            <a:spLocks noGrp="1"/>
          </p:cNvSpPr>
          <p:nvPr>
            <p:ph type="dt" sz="half" idx="10"/>
          </p:nvPr>
        </p:nvSpPr>
        <p:spPr/>
        <p:txBody>
          <a:bodyPr/>
          <a:lstStyle/>
          <a:p>
            <a:fld id="{8CC4031F-BBFD-9C4E-9B42-08EB5BC6506B}" type="datetimeFigureOut">
              <a:rPr lang="en-US" smtClean="0"/>
              <a:t>10/27/19</a:t>
            </a:fld>
            <a:endParaRPr lang="en-US" dirty="0"/>
          </a:p>
        </p:txBody>
      </p:sp>
      <p:sp>
        <p:nvSpPr>
          <p:cNvPr id="5" name="Footer Placeholder 4">
            <a:extLst>
              <a:ext uri="{FF2B5EF4-FFF2-40B4-BE49-F238E27FC236}">
                <a16:creationId xmlns:a16="http://schemas.microsoft.com/office/drawing/2014/main" id="{7AC42FC1-0EF2-7B44-931F-FA65BFEB88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E9E1FF-BB30-144D-861E-5DDE3E0298FB}"/>
              </a:ext>
            </a:extLst>
          </p:cNvPr>
          <p:cNvSpPr>
            <a:spLocks noGrp="1"/>
          </p:cNvSpPr>
          <p:nvPr>
            <p:ph type="sldNum" sz="quarter" idx="12"/>
          </p:nvPr>
        </p:nvSpPr>
        <p:spPr/>
        <p:txBody>
          <a:bodyPr/>
          <a:lstStyle/>
          <a:p>
            <a:fld id="{F8536A6A-2265-084E-BDE2-88F708295570}" type="slidenum">
              <a:rPr lang="en-US" smtClean="0"/>
              <a:t>‹#›</a:t>
            </a:fld>
            <a:endParaRPr lang="en-US"/>
          </a:p>
        </p:txBody>
      </p:sp>
    </p:spTree>
    <p:extLst>
      <p:ext uri="{BB962C8B-B14F-4D97-AF65-F5344CB8AC3E}">
        <p14:creationId xmlns:p14="http://schemas.microsoft.com/office/powerpoint/2010/main" val="2748451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068DA-7F70-2E4A-997A-20AB5272018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BEC4D2-4170-524E-8241-1620D12B103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DEBC25B-DD7D-424C-9450-5B13F5D9ED0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2641F12-A774-C140-9990-D08C9B1044F6}"/>
              </a:ext>
            </a:extLst>
          </p:cNvPr>
          <p:cNvSpPr>
            <a:spLocks noGrp="1"/>
          </p:cNvSpPr>
          <p:nvPr>
            <p:ph type="dt" sz="half" idx="10"/>
          </p:nvPr>
        </p:nvSpPr>
        <p:spPr/>
        <p:txBody>
          <a:bodyPr/>
          <a:lstStyle/>
          <a:p>
            <a:fld id="{8CC4031F-BBFD-9C4E-9B42-08EB5BC6506B}" type="datetimeFigureOut">
              <a:rPr lang="en-US" smtClean="0"/>
              <a:t>10/27/19</a:t>
            </a:fld>
            <a:endParaRPr lang="en-US"/>
          </a:p>
        </p:txBody>
      </p:sp>
      <p:sp>
        <p:nvSpPr>
          <p:cNvPr id="6" name="Footer Placeholder 5">
            <a:extLst>
              <a:ext uri="{FF2B5EF4-FFF2-40B4-BE49-F238E27FC236}">
                <a16:creationId xmlns:a16="http://schemas.microsoft.com/office/drawing/2014/main" id="{83169698-808C-DC4D-8DEE-8086A636A0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9748BE-96B5-5243-AF69-C9EA2FAF0F14}"/>
              </a:ext>
            </a:extLst>
          </p:cNvPr>
          <p:cNvSpPr>
            <a:spLocks noGrp="1"/>
          </p:cNvSpPr>
          <p:nvPr>
            <p:ph type="sldNum" sz="quarter" idx="12"/>
          </p:nvPr>
        </p:nvSpPr>
        <p:spPr/>
        <p:txBody>
          <a:bodyPr/>
          <a:lstStyle/>
          <a:p>
            <a:fld id="{F8536A6A-2265-084E-BDE2-88F708295570}" type="slidenum">
              <a:rPr lang="en-US" smtClean="0"/>
              <a:t>‹#›</a:t>
            </a:fld>
            <a:endParaRPr lang="en-US"/>
          </a:p>
        </p:txBody>
      </p:sp>
    </p:spTree>
    <p:extLst>
      <p:ext uri="{BB962C8B-B14F-4D97-AF65-F5344CB8AC3E}">
        <p14:creationId xmlns:p14="http://schemas.microsoft.com/office/powerpoint/2010/main" val="3989781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BDB88-DF14-F244-9173-9E82F48FBE1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918A877-CAF0-3A4F-B063-84F5CC00226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96A623-1EB1-8B4F-99B6-F55EFA85446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4777307-1EA9-544E-8F1C-4A7FC20F08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9B3BD0-CF94-D34E-827E-68A60E462F2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3D9320B-B0E9-0946-A48F-9751515E3A2E}"/>
              </a:ext>
            </a:extLst>
          </p:cNvPr>
          <p:cNvSpPr>
            <a:spLocks noGrp="1"/>
          </p:cNvSpPr>
          <p:nvPr>
            <p:ph type="dt" sz="half" idx="10"/>
          </p:nvPr>
        </p:nvSpPr>
        <p:spPr/>
        <p:txBody>
          <a:bodyPr/>
          <a:lstStyle/>
          <a:p>
            <a:fld id="{8CC4031F-BBFD-9C4E-9B42-08EB5BC6506B}" type="datetimeFigureOut">
              <a:rPr lang="en-US" smtClean="0"/>
              <a:t>10/27/19</a:t>
            </a:fld>
            <a:endParaRPr lang="en-US"/>
          </a:p>
        </p:txBody>
      </p:sp>
      <p:sp>
        <p:nvSpPr>
          <p:cNvPr id="8" name="Footer Placeholder 7">
            <a:extLst>
              <a:ext uri="{FF2B5EF4-FFF2-40B4-BE49-F238E27FC236}">
                <a16:creationId xmlns:a16="http://schemas.microsoft.com/office/drawing/2014/main" id="{4ECF4FC9-3883-CE4C-85EF-8ED163A5255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4E8E0D9-2C24-4541-B30A-EBB64AF5CE55}"/>
              </a:ext>
            </a:extLst>
          </p:cNvPr>
          <p:cNvSpPr>
            <a:spLocks noGrp="1"/>
          </p:cNvSpPr>
          <p:nvPr>
            <p:ph type="sldNum" sz="quarter" idx="12"/>
          </p:nvPr>
        </p:nvSpPr>
        <p:spPr/>
        <p:txBody>
          <a:bodyPr/>
          <a:lstStyle/>
          <a:p>
            <a:fld id="{F8536A6A-2265-084E-BDE2-88F708295570}" type="slidenum">
              <a:rPr lang="en-US" smtClean="0"/>
              <a:t>‹#›</a:t>
            </a:fld>
            <a:endParaRPr lang="en-US"/>
          </a:p>
        </p:txBody>
      </p:sp>
    </p:spTree>
    <p:extLst>
      <p:ext uri="{BB962C8B-B14F-4D97-AF65-F5344CB8AC3E}">
        <p14:creationId xmlns:p14="http://schemas.microsoft.com/office/powerpoint/2010/main" val="26056641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3DC05-FCD9-DA48-9A92-8E0CF3CF3FA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2060CDB-9636-994A-8F02-1786E88D450C}"/>
              </a:ext>
            </a:extLst>
          </p:cNvPr>
          <p:cNvSpPr>
            <a:spLocks noGrp="1"/>
          </p:cNvSpPr>
          <p:nvPr>
            <p:ph type="dt" sz="half" idx="10"/>
          </p:nvPr>
        </p:nvSpPr>
        <p:spPr/>
        <p:txBody>
          <a:bodyPr/>
          <a:lstStyle/>
          <a:p>
            <a:fld id="{8CC4031F-BBFD-9C4E-9B42-08EB5BC6506B}" type="datetimeFigureOut">
              <a:rPr lang="en-US" smtClean="0"/>
              <a:t>10/27/19</a:t>
            </a:fld>
            <a:endParaRPr lang="en-US"/>
          </a:p>
        </p:txBody>
      </p:sp>
      <p:sp>
        <p:nvSpPr>
          <p:cNvPr id="4" name="Footer Placeholder 3">
            <a:extLst>
              <a:ext uri="{FF2B5EF4-FFF2-40B4-BE49-F238E27FC236}">
                <a16:creationId xmlns:a16="http://schemas.microsoft.com/office/drawing/2014/main" id="{3D08D4B3-2BD5-E14A-A7CE-5BFD5501EE1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27B3D9-3BBF-9B4B-AFC2-8309ABA90828}"/>
              </a:ext>
            </a:extLst>
          </p:cNvPr>
          <p:cNvSpPr>
            <a:spLocks noGrp="1"/>
          </p:cNvSpPr>
          <p:nvPr>
            <p:ph type="sldNum" sz="quarter" idx="12"/>
          </p:nvPr>
        </p:nvSpPr>
        <p:spPr/>
        <p:txBody>
          <a:bodyPr/>
          <a:lstStyle/>
          <a:p>
            <a:fld id="{F8536A6A-2265-084E-BDE2-88F708295570}" type="slidenum">
              <a:rPr lang="en-US" smtClean="0"/>
              <a:t>‹#›</a:t>
            </a:fld>
            <a:endParaRPr lang="en-US"/>
          </a:p>
        </p:txBody>
      </p:sp>
    </p:spTree>
    <p:extLst>
      <p:ext uri="{BB962C8B-B14F-4D97-AF65-F5344CB8AC3E}">
        <p14:creationId xmlns:p14="http://schemas.microsoft.com/office/powerpoint/2010/main" val="10687802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697E977-8A4A-184F-BC4A-4E6AF50E2A0A}"/>
              </a:ext>
            </a:extLst>
          </p:cNvPr>
          <p:cNvSpPr>
            <a:spLocks noGrp="1"/>
          </p:cNvSpPr>
          <p:nvPr>
            <p:ph type="dt" sz="half" idx="10"/>
          </p:nvPr>
        </p:nvSpPr>
        <p:spPr/>
        <p:txBody>
          <a:bodyPr/>
          <a:lstStyle/>
          <a:p>
            <a:fld id="{8CC4031F-BBFD-9C4E-9B42-08EB5BC6506B}" type="datetimeFigureOut">
              <a:rPr lang="en-US" smtClean="0"/>
              <a:t>10/27/19</a:t>
            </a:fld>
            <a:endParaRPr lang="en-US"/>
          </a:p>
        </p:txBody>
      </p:sp>
      <p:sp>
        <p:nvSpPr>
          <p:cNvPr id="3" name="Footer Placeholder 2">
            <a:extLst>
              <a:ext uri="{FF2B5EF4-FFF2-40B4-BE49-F238E27FC236}">
                <a16:creationId xmlns:a16="http://schemas.microsoft.com/office/drawing/2014/main" id="{2F2F84D8-DABE-FB48-91B9-21C2EEC9CCD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D10992B-8A4B-5B48-AD0D-B17FDE0801FD}"/>
              </a:ext>
            </a:extLst>
          </p:cNvPr>
          <p:cNvSpPr>
            <a:spLocks noGrp="1"/>
          </p:cNvSpPr>
          <p:nvPr>
            <p:ph type="sldNum" sz="quarter" idx="12"/>
          </p:nvPr>
        </p:nvSpPr>
        <p:spPr/>
        <p:txBody>
          <a:bodyPr/>
          <a:lstStyle/>
          <a:p>
            <a:fld id="{F8536A6A-2265-084E-BDE2-88F708295570}" type="slidenum">
              <a:rPr lang="en-US" smtClean="0"/>
              <a:t>‹#›</a:t>
            </a:fld>
            <a:endParaRPr lang="en-US"/>
          </a:p>
        </p:txBody>
      </p:sp>
    </p:spTree>
    <p:extLst>
      <p:ext uri="{BB962C8B-B14F-4D97-AF65-F5344CB8AC3E}">
        <p14:creationId xmlns:p14="http://schemas.microsoft.com/office/powerpoint/2010/main" val="14472287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79C7F-D323-D74D-A356-D15CA3263F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B993541-CE9D-3A4A-8019-AD0171C544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73D53B4-14F3-6842-A862-BC88530BBA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01FCF0-C52D-6B4B-9CBE-E042622262DD}"/>
              </a:ext>
            </a:extLst>
          </p:cNvPr>
          <p:cNvSpPr>
            <a:spLocks noGrp="1"/>
          </p:cNvSpPr>
          <p:nvPr>
            <p:ph type="dt" sz="half" idx="10"/>
          </p:nvPr>
        </p:nvSpPr>
        <p:spPr/>
        <p:txBody>
          <a:bodyPr/>
          <a:lstStyle/>
          <a:p>
            <a:fld id="{8CC4031F-BBFD-9C4E-9B42-08EB5BC6506B}" type="datetimeFigureOut">
              <a:rPr lang="en-US" smtClean="0"/>
              <a:t>10/27/19</a:t>
            </a:fld>
            <a:endParaRPr lang="en-US"/>
          </a:p>
        </p:txBody>
      </p:sp>
      <p:sp>
        <p:nvSpPr>
          <p:cNvPr id="6" name="Footer Placeholder 5">
            <a:extLst>
              <a:ext uri="{FF2B5EF4-FFF2-40B4-BE49-F238E27FC236}">
                <a16:creationId xmlns:a16="http://schemas.microsoft.com/office/drawing/2014/main" id="{0D36C042-AD36-C343-920E-05BB6C90397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DCC385-ABBB-AF45-909B-0DBE719F8AF0}"/>
              </a:ext>
            </a:extLst>
          </p:cNvPr>
          <p:cNvSpPr>
            <a:spLocks noGrp="1"/>
          </p:cNvSpPr>
          <p:nvPr>
            <p:ph type="sldNum" sz="quarter" idx="12"/>
          </p:nvPr>
        </p:nvSpPr>
        <p:spPr/>
        <p:txBody>
          <a:bodyPr/>
          <a:lstStyle/>
          <a:p>
            <a:fld id="{F8536A6A-2265-084E-BDE2-88F708295570}" type="slidenum">
              <a:rPr lang="en-US" smtClean="0"/>
              <a:t>‹#›</a:t>
            </a:fld>
            <a:endParaRPr lang="en-US"/>
          </a:p>
        </p:txBody>
      </p:sp>
    </p:spTree>
    <p:extLst>
      <p:ext uri="{BB962C8B-B14F-4D97-AF65-F5344CB8AC3E}">
        <p14:creationId xmlns:p14="http://schemas.microsoft.com/office/powerpoint/2010/main" val="1920405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C8732A-168C-3E40-B391-C327EBE00E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A2A2DDA-6311-8944-A6BC-0A36D7754D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90D99D0-814C-7D43-B395-1000214E6F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BB08EBE-6444-5F40-B201-3DABB1E01D81}"/>
              </a:ext>
            </a:extLst>
          </p:cNvPr>
          <p:cNvSpPr>
            <a:spLocks noGrp="1"/>
          </p:cNvSpPr>
          <p:nvPr>
            <p:ph type="dt" sz="half" idx="10"/>
          </p:nvPr>
        </p:nvSpPr>
        <p:spPr/>
        <p:txBody>
          <a:bodyPr/>
          <a:lstStyle/>
          <a:p>
            <a:fld id="{8CC4031F-BBFD-9C4E-9B42-08EB5BC6506B}" type="datetimeFigureOut">
              <a:rPr lang="en-US" smtClean="0"/>
              <a:t>10/27/19</a:t>
            </a:fld>
            <a:endParaRPr lang="en-US"/>
          </a:p>
        </p:txBody>
      </p:sp>
      <p:sp>
        <p:nvSpPr>
          <p:cNvPr id="6" name="Footer Placeholder 5">
            <a:extLst>
              <a:ext uri="{FF2B5EF4-FFF2-40B4-BE49-F238E27FC236}">
                <a16:creationId xmlns:a16="http://schemas.microsoft.com/office/drawing/2014/main" id="{D43DA20D-7AC3-6D4D-98C6-6FFE08AADE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8E4BE9-F8A0-814F-87A1-3466D2C3D78D}"/>
              </a:ext>
            </a:extLst>
          </p:cNvPr>
          <p:cNvSpPr>
            <a:spLocks noGrp="1"/>
          </p:cNvSpPr>
          <p:nvPr>
            <p:ph type="sldNum" sz="quarter" idx="12"/>
          </p:nvPr>
        </p:nvSpPr>
        <p:spPr/>
        <p:txBody>
          <a:bodyPr/>
          <a:lstStyle/>
          <a:p>
            <a:fld id="{F8536A6A-2265-084E-BDE2-88F708295570}" type="slidenum">
              <a:rPr lang="en-US" smtClean="0"/>
              <a:t>‹#›</a:t>
            </a:fld>
            <a:endParaRPr lang="en-US"/>
          </a:p>
        </p:txBody>
      </p:sp>
    </p:spTree>
    <p:extLst>
      <p:ext uri="{BB962C8B-B14F-4D97-AF65-F5344CB8AC3E}">
        <p14:creationId xmlns:p14="http://schemas.microsoft.com/office/powerpoint/2010/main" val="2147176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E1CF5E6-B46C-CF47-BA48-963775722919}"/>
              </a:ext>
            </a:extLst>
          </p:cNvPr>
          <p:cNvSpPr>
            <a:spLocks noGrp="1"/>
          </p:cNvSpPr>
          <p:nvPr>
            <p:ph type="title"/>
          </p:nvPr>
        </p:nvSpPr>
        <p:spPr>
          <a:xfrm>
            <a:off x="120570" y="142835"/>
            <a:ext cx="10515600" cy="1325563"/>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1AA43830-C479-DB4D-B4D4-AAFA3649B86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4231A5-C1D1-1141-B929-9920F507212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Helvetica" pitchFamily="2" charset="0"/>
              </a:defRPr>
            </a:lvl1pPr>
          </a:lstStyle>
          <a:p>
            <a:r>
              <a:rPr lang="en-US" dirty="0"/>
              <a:t>10/29/2019</a:t>
            </a:r>
          </a:p>
        </p:txBody>
      </p:sp>
      <p:sp>
        <p:nvSpPr>
          <p:cNvPr id="5" name="Footer Placeholder 4">
            <a:extLst>
              <a:ext uri="{FF2B5EF4-FFF2-40B4-BE49-F238E27FC236}">
                <a16:creationId xmlns:a16="http://schemas.microsoft.com/office/drawing/2014/main" id="{7D8EACB9-2075-6E4A-B457-A3A3EA7255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Helvetica" pitchFamily="2" charset="0"/>
              </a:defRPr>
            </a:lvl1pPr>
          </a:lstStyle>
          <a:p>
            <a:endParaRPr lang="en-US"/>
          </a:p>
        </p:txBody>
      </p:sp>
      <p:sp>
        <p:nvSpPr>
          <p:cNvPr id="6" name="Slide Number Placeholder 5">
            <a:extLst>
              <a:ext uri="{FF2B5EF4-FFF2-40B4-BE49-F238E27FC236}">
                <a16:creationId xmlns:a16="http://schemas.microsoft.com/office/drawing/2014/main" id="{A2D2DA83-9536-FE42-800E-DA0D1426DC3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Helvetica" pitchFamily="2" charset="0"/>
              </a:defRPr>
            </a:lvl1pPr>
          </a:lstStyle>
          <a:p>
            <a:fld id="{F8536A6A-2265-084E-BDE2-88F708295570}" type="slidenum">
              <a:rPr lang="en-US" smtClean="0"/>
              <a:pPr/>
              <a:t>‹#›</a:t>
            </a:fld>
            <a:endParaRPr lang="en-US"/>
          </a:p>
        </p:txBody>
      </p:sp>
    </p:spTree>
    <p:extLst>
      <p:ext uri="{BB962C8B-B14F-4D97-AF65-F5344CB8AC3E}">
        <p14:creationId xmlns:p14="http://schemas.microsoft.com/office/powerpoint/2010/main" val="41790311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Helvetica"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Helvetica"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Helvetica"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Helvetica"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Helvetica"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Helvetica"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microsoft.com/office/2007/relationships/hdphoto" Target="../media/hdphoto4.wdp"/><Relationship Id="rId4" Type="http://schemas.microsoft.com/office/2007/relationships/hdphoto" Target="../media/hdphoto3.wdp"/></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microsoft.com/office/2007/relationships/hdphoto" Target="../media/hdphoto7.wdp"/><Relationship Id="rId4" Type="http://schemas.microsoft.com/office/2007/relationships/hdphoto" Target="../media/hdphoto6.wdp"/></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microsoft.com/office/2007/relationships/hdphoto" Target="../media/hdphoto9.wdp"/><Relationship Id="rId4" Type="http://schemas.microsoft.com/office/2007/relationships/hdphoto" Target="../media/hdphoto8.wdp"/></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microsoft.com/office/2007/relationships/hdphoto" Target="../media/hdphoto10.wdp"/><Relationship Id="rId4" Type="http://schemas.microsoft.com/office/2007/relationships/hdphoto" Target="../media/hdphoto6.wdp"/></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microsoft.com/office/2007/relationships/hdphoto" Target="../media/hdphoto11.wdp"/><Relationship Id="rId4" Type="http://schemas.microsoft.com/office/2007/relationships/hdphoto" Target="../media/hdphoto6.wdp"/></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microsoft.com/office/2007/relationships/hdphoto" Target="../media/hdphoto6.wdp"/></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microsoft.com/office/2007/relationships/hdphoto" Target="../media/hdphoto6.wdp"/><Relationship Id="rId5" Type="http://schemas.microsoft.com/office/2007/relationships/hdphoto" Target="../media/hdphoto8.wdp"/><Relationship Id="rId4" Type="http://schemas.microsoft.com/office/2007/relationships/hdphoto" Target="../media/hdphoto12.wdp"/></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microsoft.com/office/2007/relationships/hdphoto" Target="../media/hdphoto11.wdp"/><Relationship Id="rId4" Type="http://schemas.microsoft.com/office/2007/relationships/hdphoto" Target="../media/hdphoto6.wdp"/></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microsoft.com/office/2007/relationships/hdphoto" Target="../media/hdphoto6.wdp"/></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microsoft.com/office/2007/relationships/hdphoto" Target="../media/hdphoto6.wdp"/><Relationship Id="rId5" Type="http://schemas.microsoft.com/office/2007/relationships/hdphoto" Target="../media/hdphoto8.wdp"/><Relationship Id="rId4" Type="http://schemas.microsoft.com/office/2007/relationships/hdphoto" Target="../media/hdphoto12.wdp"/></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microsoft.com/office/2007/relationships/hdphoto" Target="../media/hdphoto15.wdp"/><Relationship Id="rId5" Type="http://schemas.microsoft.com/office/2007/relationships/hdphoto" Target="../media/hdphoto14.wdp"/><Relationship Id="rId4" Type="http://schemas.microsoft.com/office/2007/relationships/hdphoto" Target="../media/hdphoto13.wdp"/></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microsoft.com/office/2007/relationships/hdphoto" Target="../media/hdphoto17.wdp"/><Relationship Id="rId4" Type="http://schemas.microsoft.com/office/2007/relationships/hdphoto" Target="../media/hdphoto16.wdp"/></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microsoft.com/office/2007/relationships/hdphoto" Target="../media/hdphoto19.wdp"/><Relationship Id="rId4" Type="http://schemas.microsoft.com/office/2007/relationships/hdphoto" Target="../media/hdphoto18.wdp"/></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microsoft.com/office/2007/relationships/hdphoto" Target="../media/hdphoto16.wdp"/></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microsoft.com/office/2007/relationships/hdphoto" Target="../media/hdphoto16.wdp"/></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microsoft.com/office/2007/relationships/hdphoto" Target="../media/hdphoto20.wdp"/></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microsoft.com/office/2007/relationships/hdphoto" Target="../media/hdphoto2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microsoft.com/office/2007/relationships/hdphoto" Target="../media/hdphoto22.wdp"/></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microsoft.com/office/2007/relationships/hdphoto" Target="../media/hdphoto16.wdp"/></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microsoft.com/office/2007/relationships/hdphoto" Target="../media/hdphoto16.wdp"/></Relationships>
</file>

<file path=ppt/slides/_rels/slide44.xml.rels><?xml version="1.0" encoding="UTF-8" standalone="yes"?>
<Relationships xmlns="http://schemas.openxmlformats.org/package/2006/relationships"><Relationship Id="rId3" Type="http://schemas.microsoft.com/office/2007/relationships/hdphoto" Target="../media/hdphoto23.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microsoft.com/office/2007/relationships/hdphoto" Target="../media/hdphoto16.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0.xml"/><Relationship Id="rId1" Type="http://schemas.openxmlformats.org/officeDocument/2006/relationships/slideLayout" Target="../slideLayouts/slideLayout2.xml"/><Relationship Id="rId5" Type="http://schemas.microsoft.com/office/2007/relationships/hdphoto" Target="../media/hdphoto25.wdp"/><Relationship Id="rId4" Type="http://schemas.microsoft.com/office/2007/relationships/hdphoto" Target="../media/hdphoto24.wdp"/></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microsoft.com/office/2007/relationships/hdphoto" Target="../media/hdphoto28.wdp"/><Relationship Id="rId5" Type="http://schemas.microsoft.com/office/2007/relationships/hdphoto" Target="../media/hdphoto27.wdp"/><Relationship Id="rId4" Type="http://schemas.microsoft.com/office/2007/relationships/hdphoto" Target="../media/hdphoto26.wdp"/></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_rels/slide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microsoft.com/office/2007/relationships/hdphoto" Target="../media/hdphoto16.wdp"/></Relationships>
</file>

<file path=ppt/slides/_rels/slide5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microsoft.com/office/2007/relationships/hdphoto" Target="../media/hdphoto16.wdp"/></Relationships>
</file>

<file path=ppt/slides/_rels/slide5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microsoft.com/office/2007/relationships/hdphoto" Target="../media/hdphoto21.wdp"/></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_rels/slide60.xml.rels><?xml version="1.0" encoding="UTF-8" standalone="yes"?>
<Relationships xmlns="http://schemas.openxmlformats.org/package/2006/relationships"><Relationship Id="rId3" Type="http://schemas.microsoft.com/office/2007/relationships/hdphoto" Target="../media/hdphoto29.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microsoft.com/office/2007/relationships/hdphoto" Target="../media/hdphoto21.wdp"/></Relationships>
</file>

<file path=ppt/slides/_rels/slide6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microsoft.com/office/2007/relationships/hdphoto" Target="../media/hdphoto30.wdp"/></Relationships>
</file>

<file path=ppt/slides/_rels/slide6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2.xml"/><Relationship Id="rId1" Type="http://schemas.openxmlformats.org/officeDocument/2006/relationships/slideLayout" Target="../slideLayouts/slideLayout2.xml"/><Relationship Id="rId4" Type="http://schemas.microsoft.com/office/2007/relationships/hdphoto" Target="../media/hdphoto16.wdp"/></Relationships>
</file>

<file path=ppt/slides/_rels/slide64.xml.rels><?xml version="1.0" encoding="UTF-8" standalone="yes"?>
<Relationships xmlns="http://schemas.openxmlformats.org/package/2006/relationships"><Relationship Id="rId3" Type="http://schemas.microsoft.com/office/2007/relationships/hdphoto" Target="../media/hdphoto3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microsoft.com/office/2007/relationships/hdphoto" Target="../media/hdphoto3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microsoft.com/office/2007/relationships/hdphoto" Target="../media/hdphoto29.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microsoft.com/office/2007/relationships/hdphoto" Target="../media/hdphoto4.wdp"/><Relationship Id="rId4" Type="http://schemas.microsoft.com/office/2007/relationships/hdphoto" Target="../media/hdphoto3.wdp"/></Relationships>
</file>

<file path=ppt/slides/_rels/slide7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microsoft.com/office/2007/relationships/hdphoto" Target="../media/hdphoto5.wdp"/><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png"/><Relationship Id="rId5" Type="http://schemas.microsoft.com/office/2007/relationships/hdphoto" Target="../media/hdphoto4.wdp"/><Relationship Id="rId4" Type="http://schemas.microsoft.com/office/2007/relationships/hdphoto" Target="../media/hdphoto3.wdp"/></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microsoft.com/office/2007/relationships/hdphoto" Target="../media/hdphoto2.wdp"/><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CB44C-E165-9647-8290-E5A7B9F06B29}"/>
              </a:ext>
            </a:extLst>
          </p:cNvPr>
          <p:cNvSpPr>
            <a:spLocks noGrp="1"/>
          </p:cNvSpPr>
          <p:nvPr>
            <p:ph type="ctrTitle"/>
          </p:nvPr>
        </p:nvSpPr>
        <p:spPr/>
        <p:txBody>
          <a:bodyPr/>
          <a:lstStyle/>
          <a:p>
            <a:r>
              <a:rPr lang="en-US" dirty="0"/>
              <a:t>Asynchronous Delegation and its Applications</a:t>
            </a:r>
          </a:p>
        </p:txBody>
      </p:sp>
      <p:sp>
        <p:nvSpPr>
          <p:cNvPr id="3" name="Subtitle 2">
            <a:extLst>
              <a:ext uri="{FF2B5EF4-FFF2-40B4-BE49-F238E27FC236}">
                <a16:creationId xmlns:a16="http://schemas.microsoft.com/office/drawing/2014/main" id="{E7B9BE92-653A-E642-8F15-19E3B67F67A2}"/>
              </a:ext>
            </a:extLst>
          </p:cNvPr>
          <p:cNvSpPr>
            <a:spLocks noGrp="1"/>
          </p:cNvSpPr>
          <p:nvPr>
            <p:ph type="subTitle" idx="1"/>
          </p:nvPr>
        </p:nvSpPr>
        <p:spPr/>
        <p:txBody>
          <a:bodyPr/>
          <a:lstStyle/>
          <a:p>
            <a:r>
              <a:rPr lang="en-US" dirty="0"/>
              <a:t>George Dill</a:t>
            </a:r>
          </a:p>
          <a:p>
            <a:r>
              <a:rPr lang="en-US" dirty="0"/>
              <a:t>October 28, 2019</a:t>
            </a:r>
          </a:p>
        </p:txBody>
      </p:sp>
    </p:spTree>
    <p:extLst>
      <p:ext uri="{BB962C8B-B14F-4D97-AF65-F5344CB8AC3E}">
        <p14:creationId xmlns:p14="http://schemas.microsoft.com/office/powerpoint/2010/main" val="19969022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12594" y="700053"/>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821906" y="700051"/>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7523242" y="700052"/>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22305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3419302" y="5260574"/>
            <a:ext cx="1188720" cy="1143000"/>
          </a:xfrm>
          <a:prstGeom prst="rect">
            <a:avLst/>
          </a:prstGeom>
          <a:solidFill>
            <a:schemeClr val="accent6"/>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460802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579674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69854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81741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cxnSp>
        <p:nvCxnSpPr>
          <p:cNvPr id="19" name="Straight Connector 18">
            <a:extLst>
              <a:ext uri="{FF2B5EF4-FFF2-40B4-BE49-F238E27FC236}">
                <a16:creationId xmlns:a16="http://schemas.microsoft.com/office/drawing/2014/main" id="{8DF06A4C-673F-164E-A730-A9A2DB56EF34}"/>
              </a:ext>
            </a:extLst>
          </p:cNvPr>
          <p:cNvCxnSpPr>
            <a:cxnSpLocks/>
          </p:cNvCxnSpPr>
          <p:nvPr/>
        </p:nvCxnSpPr>
        <p:spPr>
          <a:xfrm>
            <a:off x="2438400" y="3026109"/>
            <a:ext cx="1383506" cy="1484931"/>
          </a:xfrm>
          <a:prstGeom prst="line">
            <a:avLst/>
          </a:prstGeom>
          <a:ln w="60325"/>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D57FC99E-5045-7549-80F2-ADCE9C9537FD}"/>
              </a:ext>
            </a:extLst>
          </p:cNvPr>
          <p:cNvSpPr txBox="1"/>
          <p:nvPr/>
        </p:nvSpPr>
        <p:spPr>
          <a:xfrm>
            <a:off x="2971295" y="2056037"/>
            <a:ext cx="393056" cy="523220"/>
          </a:xfrm>
          <a:prstGeom prst="rect">
            <a:avLst/>
          </a:prstGeom>
          <a:noFill/>
        </p:spPr>
        <p:txBody>
          <a:bodyPr wrap="none" rtlCol="0">
            <a:spAutoFit/>
          </a:bodyPr>
          <a:lstStyle/>
          <a:p>
            <a:r>
              <a:rPr lang="en-US" sz="2800" dirty="0"/>
              <a:t>A</a:t>
            </a:r>
          </a:p>
        </p:txBody>
      </p:sp>
      <p:sp>
        <p:nvSpPr>
          <p:cNvPr id="23" name="TextBox 22">
            <a:extLst>
              <a:ext uri="{FF2B5EF4-FFF2-40B4-BE49-F238E27FC236}">
                <a16:creationId xmlns:a16="http://schemas.microsoft.com/office/drawing/2014/main" id="{45CF6B4B-F62A-CD4A-B824-4725AB8960B1}"/>
              </a:ext>
            </a:extLst>
          </p:cNvPr>
          <p:cNvSpPr txBox="1"/>
          <p:nvPr/>
        </p:nvSpPr>
        <p:spPr>
          <a:xfrm>
            <a:off x="6393734" y="2056037"/>
            <a:ext cx="351378" cy="461665"/>
          </a:xfrm>
          <a:prstGeom prst="rect">
            <a:avLst/>
          </a:prstGeom>
          <a:noFill/>
        </p:spPr>
        <p:txBody>
          <a:bodyPr wrap="none" rtlCol="0">
            <a:spAutoFit/>
          </a:bodyPr>
          <a:lstStyle/>
          <a:p>
            <a:r>
              <a:rPr lang="en-US" sz="2400" dirty="0"/>
              <a:t>B</a:t>
            </a:r>
          </a:p>
        </p:txBody>
      </p:sp>
      <p:sp>
        <p:nvSpPr>
          <p:cNvPr id="17" name="Rectangle 16">
            <a:extLst>
              <a:ext uri="{FF2B5EF4-FFF2-40B4-BE49-F238E27FC236}">
                <a16:creationId xmlns:a16="http://schemas.microsoft.com/office/drawing/2014/main" id="{0D7497A8-F0E5-6F44-A5B8-718AD241EC95}"/>
              </a:ext>
            </a:extLst>
          </p:cNvPr>
          <p:cNvSpPr/>
          <p:nvPr/>
        </p:nvSpPr>
        <p:spPr>
          <a:xfrm>
            <a:off x="223058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8" name="Rectangle 17">
            <a:extLst>
              <a:ext uri="{FF2B5EF4-FFF2-40B4-BE49-F238E27FC236}">
                <a16:creationId xmlns:a16="http://schemas.microsoft.com/office/drawing/2014/main" id="{404F5EE4-7C04-0A4D-9F0B-EAE69E67C7F5}"/>
              </a:ext>
            </a:extLst>
          </p:cNvPr>
          <p:cNvSpPr/>
          <p:nvPr/>
        </p:nvSpPr>
        <p:spPr>
          <a:xfrm>
            <a:off x="341930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A</a:t>
            </a:r>
          </a:p>
        </p:txBody>
      </p:sp>
      <p:sp>
        <p:nvSpPr>
          <p:cNvPr id="20" name="Rectangle 19">
            <a:extLst>
              <a:ext uri="{FF2B5EF4-FFF2-40B4-BE49-F238E27FC236}">
                <a16:creationId xmlns:a16="http://schemas.microsoft.com/office/drawing/2014/main" id="{0411CE64-1983-8F49-89F7-B98AD3E9A2A9}"/>
              </a:ext>
            </a:extLst>
          </p:cNvPr>
          <p:cNvSpPr/>
          <p:nvPr/>
        </p:nvSpPr>
        <p:spPr>
          <a:xfrm>
            <a:off x="460802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22" name="Rectangle 21">
            <a:extLst>
              <a:ext uri="{FF2B5EF4-FFF2-40B4-BE49-F238E27FC236}">
                <a16:creationId xmlns:a16="http://schemas.microsoft.com/office/drawing/2014/main" id="{664272BA-9161-E244-A165-A0C04595C5B7}"/>
              </a:ext>
            </a:extLst>
          </p:cNvPr>
          <p:cNvSpPr/>
          <p:nvPr/>
        </p:nvSpPr>
        <p:spPr>
          <a:xfrm>
            <a:off x="579674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24" name="Rectangle 23">
            <a:extLst>
              <a:ext uri="{FF2B5EF4-FFF2-40B4-BE49-F238E27FC236}">
                <a16:creationId xmlns:a16="http://schemas.microsoft.com/office/drawing/2014/main" id="{967D76D8-02B1-7549-ADA1-742A56696FB4}"/>
              </a:ext>
            </a:extLst>
          </p:cNvPr>
          <p:cNvSpPr/>
          <p:nvPr/>
        </p:nvSpPr>
        <p:spPr>
          <a:xfrm>
            <a:off x="698546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25" name="Rectangle 24">
            <a:extLst>
              <a:ext uri="{FF2B5EF4-FFF2-40B4-BE49-F238E27FC236}">
                <a16:creationId xmlns:a16="http://schemas.microsoft.com/office/drawing/2014/main" id="{0FC31689-1658-9B4E-B3C9-F3BCA16A4E4A}"/>
              </a:ext>
            </a:extLst>
          </p:cNvPr>
          <p:cNvSpPr/>
          <p:nvPr/>
        </p:nvSpPr>
        <p:spPr>
          <a:xfrm>
            <a:off x="817418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sp>
        <p:nvSpPr>
          <p:cNvPr id="4" name="TextBox 3">
            <a:extLst>
              <a:ext uri="{FF2B5EF4-FFF2-40B4-BE49-F238E27FC236}">
                <a16:creationId xmlns:a16="http://schemas.microsoft.com/office/drawing/2014/main" id="{FA89D68F-BD2E-6C44-BD03-35D411A193FF}"/>
              </a:ext>
            </a:extLst>
          </p:cNvPr>
          <p:cNvSpPr txBox="1"/>
          <p:nvPr/>
        </p:nvSpPr>
        <p:spPr>
          <a:xfrm>
            <a:off x="1219200" y="4724643"/>
            <a:ext cx="835485" cy="461665"/>
          </a:xfrm>
          <a:prstGeom prst="rect">
            <a:avLst/>
          </a:prstGeom>
          <a:noFill/>
        </p:spPr>
        <p:txBody>
          <a:bodyPr wrap="none" rtlCol="0">
            <a:spAutoFit/>
          </a:bodyPr>
          <a:lstStyle/>
          <a:p>
            <a:r>
              <a:rPr lang="en-US" sz="2400" dirty="0">
                <a:latin typeface="Helvetica" pitchFamily="2" charset="0"/>
              </a:rPr>
              <a:t>Lock</a:t>
            </a:r>
          </a:p>
        </p:txBody>
      </p:sp>
      <p:sp>
        <p:nvSpPr>
          <p:cNvPr id="26" name="TextBox 25">
            <a:extLst>
              <a:ext uri="{FF2B5EF4-FFF2-40B4-BE49-F238E27FC236}">
                <a16:creationId xmlns:a16="http://schemas.microsoft.com/office/drawing/2014/main" id="{5D9BDE20-813A-944C-B979-0DB0BB399DFF}"/>
              </a:ext>
            </a:extLst>
          </p:cNvPr>
          <p:cNvSpPr txBox="1"/>
          <p:nvPr/>
        </p:nvSpPr>
        <p:spPr>
          <a:xfrm>
            <a:off x="1218480" y="5568924"/>
            <a:ext cx="835485" cy="461665"/>
          </a:xfrm>
          <a:prstGeom prst="rect">
            <a:avLst/>
          </a:prstGeom>
          <a:noFill/>
        </p:spPr>
        <p:txBody>
          <a:bodyPr wrap="none" rtlCol="0">
            <a:spAutoFit/>
          </a:bodyPr>
          <a:lstStyle/>
          <a:p>
            <a:r>
              <a:rPr lang="en-US" sz="2400" dirty="0">
                <a:latin typeface="Helvetica" pitchFamily="2" charset="0"/>
              </a:rPr>
              <a:t>Data</a:t>
            </a:r>
          </a:p>
        </p:txBody>
      </p:sp>
    </p:spTree>
    <p:extLst>
      <p:ext uri="{BB962C8B-B14F-4D97-AF65-F5344CB8AC3E}">
        <p14:creationId xmlns:p14="http://schemas.microsoft.com/office/powerpoint/2010/main" val="19311115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12594" y="700053"/>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821906" y="700051"/>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7523242" y="700052"/>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22305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3419302" y="5260574"/>
            <a:ext cx="1188720" cy="1143000"/>
          </a:xfrm>
          <a:prstGeom prst="rect">
            <a:avLst/>
          </a:prstGeom>
          <a:solidFill>
            <a:schemeClr val="accent6"/>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460802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579674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69854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81741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sp>
        <p:nvSpPr>
          <p:cNvPr id="8" name="TextBox 7">
            <a:extLst>
              <a:ext uri="{FF2B5EF4-FFF2-40B4-BE49-F238E27FC236}">
                <a16:creationId xmlns:a16="http://schemas.microsoft.com/office/drawing/2014/main" id="{D57FC99E-5045-7549-80F2-ADCE9C9537FD}"/>
              </a:ext>
            </a:extLst>
          </p:cNvPr>
          <p:cNvSpPr txBox="1"/>
          <p:nvPr/>
        </p:nvSpPr>
        <p:spPr>
          <a:xfrm>
            <a:off x="2971295" y="2056037"/>
            <a:ext cx="393056" cy="523220"/>
          </a:xfrm>
          <a:prstGeom prst="rect">
            <a:avLst/>
          </a:prstGeom>
          <a:noFill/>
        </p:spPr>
        <p:txBody>
          <a:bodyPr wrap="none" rtlCol="0">
            <a:spAutoFit/>
          </a:bodyPr>
          <a:lstStyle/>
          <a:p>
            <a:r>
              <a:rPr lang="en-US" sz="2800" dirty="0"/>
              <a:t>A</a:t>
            </a:r>
          </a:p>
        </p:txBody>
      </p:sp>
      <p:sp>
        <p:nvSpPr>
          <p:cNvPr id="23" name="TextBox 22">
            <a:extLst>
              <a:ext uri="{FF2B5EF4-FFF2-40B4-BE49-F238E27FC236}">
                <a16:creationId xmlns:a16="http://schemas.microsoft.com/office/drawing/2014/main" id="{45CF6B4B-F62A-CD4A-B824-4725AB8960B1}"/>
              </a:ext>
            </a:extLst>
          </p:cNvPr>
          <p:cNvSpPr txBox="1"/>
          <p:nvPr/>
        </p:nvSpPr>
        <p:spPr>
          <a:xfrm>
            <a:off x="6393734" y="2056037"/>
            <a:ext cx="351378" cy="461665"/>
          </a:xfrm>
          <a:prstGeom prst="rect">
            <a:avLst/>
          </a:prstGeom>
          <a:noFill/>
        </p:spPr>
        <p:txBody>
          <a:bodyPr wrap="none" rtlCol="0">
            <a:spAutoFit/>
          </a:bodyPr>
          <a:lstStyle/>
          <a:p>
            <a:r>
              <a:rPr lang="en-US" sz="2400" dirty="0"/>
              <a:t>B</a:t>
            </a:r>
          </a:p>
        </p:txBody>
      </p:sp>
      <p:sp>
        <p:nvSpPr>
          <p:cNvPr id="17" name="Rectangle 16">
            <a:extLst>
              <a:ext uri="{FF2B5EF4-FFF2-40B4-BE49-F238E27FC236}">
                <a16:creationId xmlns:a16="http://schemas.microsoft.com/office/drawing/2014/main" id="{0D7497A8-F0E5-6F44-A5B8-718AD241EC95}"/>
              </a:ext>
            </a:extLst>
          </p:cNvPr>
          <p:cNvSpPr/>
          <p:nvPr/>
        </p:nvSpPr>
        <p:spPr>
          <a:xfrm>
            <a:off x="223058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8" name="Rectangle 17">
            <a:extLst>
              <a:ext uri="{FF2B5EF4-FFF2-40B4-BE49-F238E27FC236}">
                <a16:creationId xmlns:a16="http://schemas.microsoft.com/office/drawing/2014/main" id="{404F5EE4-7C04-0A4D-9F0B-EAE69E67C7F5}"/>
              </a:ext>
            </a:extLst>
          </p:cNvPr>
          <p:cNvSpPr/>
          <p:nvPr/>
        </p:nvSpPr>
        <p:spPr>
          <a:xfrm>
            <a:off x="341930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20" name="Rectangle 19">
            <a:extLst>
              <a:ext uri="{FF2B5EF4-FFF2-40B4-BE49-F238E27FC236}">
                <a16:creationId xmlns:a16="http://schemas.microsoft.com/office/drawing/2014/main" id="{0411CE64-1983-8F49-89F7-B98AD3E9A2A9}"/>
              </a:ext>
            </a:extLst>
          </p:cNvPr>
          <p:cNvSpPr/>
          <p:nvPr/>
        </p:nvSpPr>
        <p:spPr>
          <a:xfrm>
            <a:off x="460802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22" name="Rectangle 21">
            <a:extLst>
              <a:ext uri="{FF2B5EF4-FFF2-40B4-BE49-F238E27FC236}">
                <a16:creationId xmlns:a16="http://schemas.microsoft.com/office/drawing/2014/main" id="{664272BA-9161-E244-A165-A0C04595C5B7}"/>
              </a:ext>
            </a:extLst>
          </p:cNvPr>
          <p:cNvSpPr/>
          <p:nvPr/>
        </p:nvSpPr>
        <p:spPr>
          <a:xfrm>
            <a:off x="579674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24" name="Rectangle 23">
            <a:extLst>
              <a:ext uri="{FF2B5EF4-FFF2-40B4-BE49-F238E27FC236}">
                <a16:creationId xmlns:a16="http://schemas.microsoft.com/office/drawing/2014/main" id="{967D76D8-02B1-7549-ADA1-742A56696FB4}"/>
              </a:ext>
            </a:extLst>
          </p:cNvPr>
          <p:cNvSpPr/>
          <p:nvPr/>
        </p:nvSpPr>
        <p:spPr>
          <a:xfrm>
            <a:off x="698546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25" name="Rectangle 24">
            <a:extLst>
              <a:ext uri="{FF2B5EF4-FFF2-40B4-BE49-F238E27FC236}">
                <a16:creationId xmlns:a16="http://schemas.microsoft.com/office/drawing/2014/main" id="{0FC31689-1658-9B4E-B3C9-F3BCA16A4E4A}"/>
              </a:ext>
            </a:extLst>
          </p:cNvPr>
          <p:cNvSpPr/>
          <p:nvPr/>
        </p:nvSpPr>
        <p:spPr>
          <a:xfrm>
            <a:off x="817418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sp>
        <p:nvSpPr>
          <p:cNvPr id="4" name="TextBox 3">
            <a:extLst>
              <a:ext uri="{FF2B5EF4-FFF2-40B4-BE49-F238E27FC236}">
                <a16:creationId xmlns:a16="http://schemas.microsoft.com/office/drawing/2014/main" id="{FA89D68F-BD2E-6C44-BD03-35D411A193FF}"/>
              </a:ext>
            </a:extLst>
          </p:cNvPr>
          <p:cNvSpPr txBox="1"/>
          <p:nvPr/>
        </p:nvSpPr>
        <p:spPr>
          <a:xfrm>
            <a:off x="1219200" y="4724643"/>
            <a:ext cx="835485" cy="461665"/>
          </a:xfrm>
          <a:prstGeom prst="rect">
            <a:avLst/>
          </a:prstGeom>
          <a:noFill/>
        </p:spPr>
        <p:txBody>
          <a:bodyPr wrap="none" rtlCol="0">
            <a:spAutoFit/>
          </a:bodyPr>
          <a:lstStyle/>
          <a:p>
            <a:r>
              <a:rPr lang="en-US" sz="2400" dirty="0">
                <a:latin typeface="Helvetica" pitchFamily="2" charset="0"/>
              </a:rPr>
              <a:t>Lock</a:t>
            </a:r>
          </a:p>
        </p:txBody>
      </p:sp>
      <p:sp>
        <p:nvSpPr>
          <p:cNvPr id="26" name="TextBox 25">
            <a:extLst>
              <a:ext uri="{FF2B5EF4-FFF2-40B4-BE49-F238E27FC236}">
                <a16:creationId xmlns:a16="http://schemas.microsoft.com/office/drawing/2014/main" id="{5D9BDE20-813A-944C-B979-0DB0BB399DFF}"/>
              </a:ext>
            </a:extLst>
          </p:cNvPr>
          <p:cNvSpPr txBox="1"/>
          <p:nvPr/>
        </p:nvSpPr>
        <p:spPr>
          <a:xfrm>
            <a:off x="1218480" y="5568924"/>
            <a:ext cx="835485" cy="461665"/>
          </a:xfrm>
          <a:prstGeom prst="rect">
            <a:avLst/>
          </a:prstGeom>
          <a:noFill/>
        </p:spPr>
        <p:txBody>
          <a:bodyPr wrap="none" rtlCol="0">
            <a:spAutoFit/>
          </a:bodyPr>
          <a:lstStyle/>
          <a:p>
            <a:r>
              <a:rPr lang="en-US" sz="2400" dirty="0">
                <a:latin typeface="Helvetica" pitchFamily="2" charset="0"/>
              </a:rPr>
              <a:t>Data</a:t>
            </a:r>
          </a:p>
        </p:txBody>
      </p:sp>
    </p:spTree>
    <p:extLst>
      <p:ext uri="{BB962C8B-B14F-4D97-AF65-F5344CB8AC3E}">
        <p14:creationId xmlns:p14="http://schemas.microsoft.com/office/powerpoint/2010/main" val="18285631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12594" y="700053"/>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821906" y="700051"/>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7523242" y="700052"/>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22305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3419302" y="5260574"/>
            <a:ext cx="1188720" cy="1143000"/>
          </a:xfrm>
          <a:prstGeom prst="rect">
            <a:avLst/>
          </a:prstGeom>
          <a:solidFill>
            <a:schemeClr val="accent5"/>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460802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579674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69854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81741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cxnSp>
        <p:nvCxnSpPr>
          <p:cNvPr id="19" name="Straight Connector 18">
            <a:extLst>
              <a:ext uri="{FF2B5EF4-FFF2-40B4-BE49-F238E27FC236}">
                <a16:creationId xmlns:a16="http://schemas.microsoft.com/office/drawing/2014/main" id="{8DF06A4C-673F-164E-A730-A9A2DB56EF34}"/>
              </a:ext>
            </a:extLst>
          </p:cNvPr>
          <p:cNvCxnSpPr>
            <a:cxnSpLocks/>
          </p:cNvCxnSpPr>
          <p:nvPr/>
        </p:nvCxnSpPr>
        <p:spPr>
          <a:xfrm flipH="1">
            <a:off x="3821906" y="3002280"/>
            <a:ext cx="1420654" cy="1508760"/>
          </a:xfrm>
          <a:prstGeom prst="line">
            <a:avLst/>
          </a:prstGeom>
          <a:ln w="60325"/>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D57FC99E-5045-7549-80F2-ADCE9C9537FD}"/>
              </a:ext>
            </a:extLst>
          </p:cNvPr>
          <p:cNvSpPr txBox="1"/>
          <p:nvPr/>
        </p:nvSpPr>
        <p:spPr>
          <a:xfrm>
            <a:off x="2971295" y="2056037"/>
            <a:ext cx="393056" cy="523220"/>
          </a:xfrm>
          <a:prstGeom prst="rect">
            <a:avLst/>
          </a:prstGeom>
          <a:noFill/>
        </p:spPr>
        <p:txBody>
          <a:bodyPr wrap="none" rtlCol="0">
            <a:spAutoFit/>
          </a:bodyPr>
          <a:lstStyle/>
          <a:p>
            <a:r>
              <a:rPr lang="en-US" sz="2800" dirty="0"/>
              <a:t>A</a:t>
            </a:r>
          </a:p>
        </p:txBody>
      </p:sp>
      <p:sp>
        <p:nvSpPr>
          <p:cNvPr id="23" name="TextBox 22">
            <a:extLst>
              <a:ext uri="{FF2B5EF4-FFF2-40B4-BE49-F238E27FC236}">
                <a16:creationId xmlns:a16="http://schemas.microsoft.com/office/drawing/2014/main" id="{45CF6B4B-F62A-CD4A-B824-4725AB8960B1}"/>
              </a:ext>
            </a:extLst>
          </p:cNvPr>
          <p:cNvSpPr txBox="1"/>
          <p:nvPr/>
        </p:nvSpPr>
        <p:spPr>
          <a:xfrm>
            <a:off x="6393734" y="2056037"/>
            <a:ext cx="351378" cy="461665"/>
          </a:xfrm>
          <a:prstGeom prst="rect">
            <a:avLst/>
          </a:prstGeom>
          <a:noFill/>
        </p:spPr>
        <p:txBody>
          <a:bodyPr wrap="none" rtlCol="0">
            <a:spAutoFit/>
          </a:bodyPr>
          <a:lstStyle/>
          <a:p>
            <a:r>
              <a:rPr lang="en-US" sz="2400" dirty="0"/>
              <a:t>B</a:t>
            </a:r>
          </a:p>
        </p:txBody>
      </p:sp>
      <p:sp>
        <p:nvSpPr>
          <p:cNvPr id="17" name="Rectangle 16">
            <a:extLst>
              <a:ext uri="{FF2B5EF4-FFF2-40B4-BE49-F238E27FC236}">
                <a16:creationId xmlns:a16="http://schemas.microsoft.com/office/drawing/2014/main" id="{0D7497A8-F0E5-6F44-A5B8-718AD241EC95}"/>
              </a:ext>
            </a:extLst>
          </p:cNvPr>
          <p:cNvSpPr/>
          <p:nvPr/>
        </p:nvSpPr>
        <p:spPr>
          <a:xfrm>
            <a:off x="223058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8" name="Rectangle 17">
            <a:extLst>
              <a:ext uri="{FF2B5EF4-FFF2-40B4-BE49-F238E27FC236}">
                <a16:creationId xmlns:a16="http://schemas.microsoft.com/office/drawing/2014/main" id="{404F5EE4-7C04-0A4D-9F0B-EAE69E67C7F5}"/>
              </a:ext>
            </a:extLst>
          </p:cNvPr>
          <p:cNvSpPr/>
          <p:nvPr/>
        </p:nvSpPr>
        <p:spPr>
          <a:xfrm>
            <a:off x="341930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B</a:t>
            </a:r>
          </a:p>
        </p:txBody>
      </p:sp>
      <p:sp>
        <p:nvSpPr>
          <p:cNvPr id="20" name="Rectangle 19">
            <a:extLst>
              <a:ext uri="{FF2B5EF4-FFF2-40B4-BE49-F238E27FC236}">
                <a16:creationId xmlns:a16="http://schemas.microsoft.com/office/drawing/2014/main" id="{0411CE64-1983-8F49-89F7-B98AD3E9A2A9}"/>
              </a:ext>
            </a:extLst>
          </p:cNvPr>
          <p:cNvSpPr/>
          <p:nvPr/>
        </p:nvSpPr>
        <p:spPr>
          <a:xfrm>
            <a:off x="460802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22" name="Rectangle 21">
            <a:extLst>
              <a:ext uri="{FF2B5EF4-FFF2-40B4-BE49-F238E27FC236}">
                <a16:creationId xmlns:a16="http://schemas.microsoft.com/office/drawing/2014/main" id="{664272BA-9161-E244-A165-A0C04595C5B7}"/>
              </a:ext>
            </a:extLst>
          </p:cNvPr>
          <p:cNvSpPr/>
          <p:nvPr/>
        </p:nvSpPr>
        <p:spPr>
          <a:xfrm>
            <a:off x="579674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24" name="Rectangle 23">
            <a:extLst>
              <a:ext uri="{FF2B5EF4-FFF2-40B4-BE49-F238E27FC236}">
                <a16:creationId xmlns:a16="http://schemas.microsoft.com/office/drawing/2014/main" id="{967D76D8-02B1-7549-ADA1-742A56696FB4}"/>
              </a:ext>
            </a:extLst>
          </p:cNvPr>
          <p:cNvSpPr/>
          <p:nvPr/>
        </p:nvSpPr>
        <p:spPr>
          <a:xfrm>
            <a:off x="698546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25" name="Rectangle 24">
            <a:extLst>
              <a:ext uri="{FF2B5EF4-FFF2-40B4-BE49-F238E27FC236}">
                <a16:creationId xmlns:a16="http://schemas.microsoft.com/office/drawing/2014/main" id="{0FC31689-1658-9B4E-B3C9-F3BCA16A4E4A}"/>
              </a:ext>
            </a:extLst>
          </p:cNvPr>
          <p:cNvSpPr/>
          <p:nvPr/>
        </p:nvSpPr>
        <p:spPr>
          <a:xfrm>
            <a:off x="817418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sp>
        <p:nvSpPr>
          <p:cNvPr id="4" name="TextBox 3">
            <a:extLst>
              <a:ext uri="{FF2B5EF4-FFF2-40B4-BE49-F238E27FC236}">
                <a16:creationId xmlns:a16="http://schemas.microsoft.com/office/drawing/2014/main" id="{FA89D68F-BD2E-6C44-BD03-35D411A193FF}"/>
              </a:ext>
            </a:extLst>
          </p:cNvPr>
          <p:cNvSpPr txBox="1"/>
          <p:nvPr/>
        </p:nvSpPr>
        <p:spPr>
          <a:xfrm>
            <a:off x="1219200" y="4724643"/>
            <a:ext cx="835485" cy="461665"/>
          </a:xfrm>
          <a:prstGeom prst="rect">
            <a:avLst/>
          </a:prstGeom>
          <a:noFill/>
        </p:spPr>
        <p:txBody>
          <a:bodyPr wrap="none" rtlCol="0">
            <a:spAutoFit/>
          </a:bodyPr>
          <a:lstStyle/>
          <a:p>
            <a:r>
              <a:rPr lang="en-US" sz="2400" dirty="0">
                <a:latin typeface="Helvetica" pitchFamily="2" charset="0"/>
              </a:rPr>
              <a:t>Lock</a:t>
            </a:r>
          </a:p>
        </p:txBody>
      </p:sp>
      <p:sp>
        <p:nvSpPr>
          <p:cNvPr id="26" name="TextBox 25">
            <a:extLst>
              <a:ext uri="{FF2B5EF4-FFF2-40B4-BE49-F238E27FC236}">
                <a16:creationId xmlns:a16="http://schemas.microsoft.com/office/drawing/2014/main" id="{5D9BDE20-813A-944C-B979-0DB0BB399DFF}"/>
              </a:ext>
            </a:extLst>
          </p:cNvPr>
          <p:cNvSpPr txBox="1"/>
          <p:nvPr/>
        </p:nvSpPr>
        <p:spPr>
          <a:xfrm>
            <a:off x="1218480" y="5568924"/>
            <a:ext cx="835485" cy="461665"/>
          </a:xfrm>
          <a:prstGeom prst="rect">
            <a:avLst/>
          </a:prstGeom>
          <a:noFill/>
        </p:spPr>
        <p:txBody>
          <a:bodyPr wrap="none" rtlCol="0">
            <a:spAutoFit/>
          </a:bodyPr>
          <a:lstStyle/>
          <a:p>
            <a:r>
              <a:rPr lang="en-US" sz="2400" dirty="0">
                <a:latin typeface="Helvetica" pitchFamily="2" charset="0"/>
              </a:rPr>
              <a:t>Data</a:t>
            </a:r>
          </a:p>
        </p:txBody>
      </p:sp>
    </p:spTree>
    <p:extLst>
      <p:ext uri="{BB962C8B-B14F-4D97-AF65-F5344CB8AC3E}">
        <p14:creationId xmlns:p14="http://schemas.microsoft.com/office/powerpoint/2010/main" val="27193398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12594" y="700053"/>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821906" y="700051"/>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7523242" y="700052"/>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22305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3419302" y="5260574"/>
            <a:ext cx="1188720" cy="1143000"/>
          </a:xfrm>
          <a:prstGeom prst="rect">
            <a:avLst/>
          </a:prstGeom>
          <a:solidFill>
            <a:schemeClr val="accent5"/>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460802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579674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69854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81741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sp>
        <p:nvSpPr>
          <p:cNvPr id="8" name="TextBox 7">
            <a:extLst>
              <a:ext uri="{FF2B5EF4-FFF2-40B4-BE49-F238E27FC236}">
                <a16:creationId xmlns:a16="http://schemas.microsoft.com/office/drawing/2014/main" id="{D57FC99E-5045-7549-80F2-ADCE9C9537FD}"/>
              </a:ext>
            </a:extLst>
          </p:cNvPr>
          <p:cNvSpPr txBox="1"/>
          <p:nvPr/>
        </p:nvSpPr>
        <p:spPr>
          <a:xfrm>
            <a:off x="2971295" y="2056037"/>
            <a:ext cx="393056" cy="523220"/>
          </a:xfrm>
          <a:prstGeom prst="rect">
            <a:avLst/>
          </a:prstGeom>
          <a:noFill/>
        </p:spPr>
        <p:txBody>
          <a:bodyPr wrap="none" rtlCol="0">
            <a:spAutoFit/>
          </a:bodyPr>
          <a:lstStyle/>
          <a:p>
            <a:r>
              <a:rPr lang="en-US" sz="2800" dirty="0"/>
              <a:t>A</a:t>
            </a:r>
          </a:p>
        </p:txBody>
      </p:sp>
      <p:sp>
        <p:nvSpPr>
          <p:cNvPr id="23" name="TextBox 22">
            <a:extLst>
              <a:ext uri="{FF2B5EF4-FFF2-40B4-BE49-F238E27FC236}">
                <a16:creationId xmlns:a16="http://schemas.microsoft.com/office/drawing/2014/main" id="{45CF6B4B-F62A-CD4A-B824-4725AB8960B1}"/>
              </a:ext>
            </a:extLst>
          </p:cNvPr>
          <p:cNvSpPr txBox="1"/>
          <p:nvPr/>
        </p:nvSpPr>
        <p:spPr>
          <a:xfrm>
            <a:off x="6393734" y="2056037"/>
            <a:ext cx="351378" cy="461665"/>
          </a:xfrm>
          <a:prstGeom prst="rect">
            <a:avLst/>
          </a:prstGeom>
          <a:noFill/>
        </p:spPr>
        <p:txBody>
          <a:bodyPr wrap="none" rtlCol="0">
            <a:spAutoFit/>
          </a:bodyPr>
          <a:lstStyle/>
          <a:p>
            <a:r>
              <a:rPr lang="en-US" sz="2400" dirty="0"/>
              <a:t>B</a:t>
            </a:r>
          </a:p>
        </p:txBody>
      </p:sp>
      <p:sp>
        <p:nvSpPr>
          <p:cNvPr id="17" name="Rectangle 16">
            <a:extLst>
              <a:ext uri="{FF2B5EF4-FFF2-40B4-BE49-F238E27FC236}">
                <a16:creationId xmlns:a16="http://schemas.microsoft.com/office/drawing/2014/main" id="{0D7497A8-F0E5-6F44-A5B8-718AD241EC95}"/>
              </a:ext>
            </a:extLst>
          </p:cNvPr>
          <p:cNvSpPr/>
          <p:nvPr/>
        </p:nvSpPr>
        <p:spPr>
          <a:xfrm>
            <a:off x="223058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8" name="Rectangle 17">
            <a:extLst>
              <a:ext uri="{FF2B5EF4-FFF2-40B4-BE49-F238E27FC236}">
                <a16:creationId xmlns:a16="http://schemas.microsoft.com/office/drawing/2014/main" id="{404F5EE4-7C04-0A4D-9F0B-EAE69E67C7F5}"/>
              </a:ext>
            </a:extLst>
          </p:cNvPr>
          <p:cNvSpPr/>
          <p:nvPr/>
        </p:nvSpPr>
        <p:spPr>
          <a:xfrm>
            <a:off x="341930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20" name="Rectangle 19">
            <a:extLst>
              <a:ext uri="{FF2B5EF4-FFF2-40B4-BE49-F238E27FC236}">
                <a16:creationId xmlns:a16="http://schemas.microsoft.com/office/drawing/2014/main" id="{0411CE64-1983-8F49-89F7-B98AD3E9A2A9}"/>
              </a:ext>
            </a:extLst>
          </p:cNvPr>
          <p:cNvSpPr/>
          <p:nvPr/>
        </p:nvSpPr>
        <p:spPr>
          <a:xfrm>
            <a:off x="460802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22" name="Rectangle 21">
            <a:extLst>
              <a:ext uri="{FF2B5EF4-FFF2-40B4-BE49-F238E27FC236}">
                <a16:creationId xmlns:a16="http://schemas.microsoft.com/office/drawing/2014/main" id="{664272BA-9161-E244-A165-A0C04595C5B7}"/>
              </a:ext>
            </a:extLst>
          </p:cNvPr>
          <p:cNvSpPr/>
          <p:nvPr/>
        </p:nvSpPr>
        <p:spPr>
          <a:xfrm>
            <a:off x="579674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24" name="Rectangle 23">
            <a:extLst>
              <a:ext uri="{FF2B5EF4-FFF2-40B4-BE49-F238E27FC236}">
                <a16:creationId xmlns:a16="http://schemas.microsoft.com/office/drawing/2014/main" id="{967D76D8-02B1-7549-ADA1-742A56696FB4}"/>
              </a:ext>
            </a:extLst>
          </p:cNvPr>
          <p:cNvSpPr/>
          <p:nvPr/>
        </p:nvSpPr>
        <p:spPr>
          <a:xfrm>
            <a:off x="698546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25" name="Rectangle 24">
            <a:extLst>
              <a:ext uri="{FF2B5EF4-FFF2-40B4-BE49-F238E27FC236}">
                <a16:creationId xmlns:a16="http://schemas.microsoft.com/office/drawing/2014/main" id="{0FC31689-1658-9B4E-B3C9-F3BCA16A4E4A}"/>
              </a:ext>
            </a:extLst>
          </p:cNvPr>
          <p:cNvSpPr/>
          <p:nvPr/>
        </p:nvSpPr>
        <p:spPr>
          <a:xfrm>
            <a:off x="817418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sp>
        <p:nvSpPr>
          <p:cNvPr id="4" name="TextBox 3">
            <a:extLst>
              <a:ext uri="{FF2B5EF4-FFF2-40B4-BE49-F238E27FC236}">
                <a16:creationId xmlns:a16="http://schemas.microsoft.com/office/drawing/2014/main" id="{FA89D68F-BD2E-6C44-BD03-35D411A193FF}"/>
              </a:ext>
            </a:extLst>
          </p:cNvPr>
          <p:cNvSpPr txBox="1"/>
          <p:nvPr/>
        </p:nvSpPr>
        <p:spPr>
          <a:xfrm>
            <a:off x="1219200" y="4724643"/>
            <a:ext cx="835485" cy="461665"/>
          </a:xfrm>
          <a:prstGeom prst="rect">
            <a:avLst/>
          </a:prstGeom>
          <a:noFill/>
        </p:spPr>
        <p:txBody>
          <a:bodyPr wrap="none" rtlCol="0">
            <a:spAutoFit/>
          </a:bodyPr>
          <a:lstStyle/>
          <a:p>
            <a:r>
              <a:rPr lang="en-US" sz="2400" dirty="0">
                <a:latin typeface="Helvetica" pitchFamily="2" charset="0"/>
              </a:rPr>
              <a:t>Lock</a:t>
            </a:r>
          </a:p>
        </p:txBody>
      </p:sp>
      <p:sp>
        <p:nvSpPr>
          <p:cNvPr id="26" name="TextBox 25">
            <a:extLst>
              <a:ext uri="{FF2B5EF4-FFF2-40B4-BE49-F238E27FC236}">
                <a16:creationId xmlns:a16="http://schemas.microsoft.com/office/drawing/2014/main" id="{5D9BDE20-813A-944C-B979-0DB0BB399DFF}"/>
              </a:ext>
            </a:extLst>
          </p:cNvPr>
          <p:cNvSpPr txBox="1"/>
          <p:nvPr/>
        </p:nvSpPr>
        <p:spPr>
          <a:xfrm>
            <a:off x="1218480" y="5568924"/>
            <a:ext cx="835485" cy="461665"/>
          </a:xfrm>
          <a:prstGeom prst="rect">
            <a:avLst/>
          </a:prstGeom>
          <a:noFill/>
        </p:spPr>
        <p:txBody>
          <a:bodyPr wrap="none" rtlCol="0">
            <a:spAutoFit/>
          </a:bodyPr>
          <a:lstStyle/>
          <a:p>
            <a:r>
              <a:rPr lang="en-US" sz="2400" dirty="0">
                <a:latin typeface="Helvetica" pitchFamily="2" charset="0"/>
              </a:rPr>
              <a:t>Data</a:t>
            </a:r>
          </a:p>
        </p:txBody>
      </p:sp>
    </p:spTree>
    <p:extLst>
      <p:ext uri="{BB962C8B-B14F-4D97-AF65-F5344CB8AC3E}">
        <p14:creationId xmlns:p14="http://schemas.microsoft.com/office/powerpoint/2010/main" val="11144269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Synchronization By Locks</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90128" y="1206222"/>
            <a:ext cx="2560316" cy="1920237"/>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49298" y="2083008"/>
            <a:ext cx="2560316" cy="1920237"/>
          </a:xfrm>
          <a:prstGeom prst="rect">
            <a:avLst/>
          </a:prstGeom>
        </p:spPr>
      </p:pic>
      <p:cxnSp>
        <p:nvCxnSpPr>
          <p:cNvPr id="4" name="Straight Connector 3">
            <a:extLst>
              <a:ext uri="{FF2B5EF4-FFF2-40B4-BE49-F238E27FC236}">
                <a16:creationId xmlns:a16="http://schemas.microsoft.com/office/drawing/2014/main" id="{77B543D8-89C4-1244-BDC4-16D8EE0D38B0}"/>
              </a:ext>
            </a:extLst>
          </p:cNvPr>
          <p:cNvCxnSpPr>
            <a:cxnSpLocks/>
          </p:cNvCxnSpPr>
          <p:nvPr/>
        </p:nvCxnSpPr>
        <p:spPr>
          <a:xfrm>
            <a:off x="2467448" y="1783080"/>
            <a:ext cx="0" cy="347771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0978C59D-59CC-C14F-8182-716738BD08D5}"/>
              </a:ext>
            </a:extLst>
          </p:cNvPr>
          <p:cNvSpPr/>
          <p:nvPr/>
        </p:nvSpPr>
        <p:spPr>
          <a:xfrm>
            <a:off x="3620819" y="2026419"/>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14" name="Rectangle 13">
            <a:extLst>
              <a:ext uri="{FF2B5EF4-FFF2-40B4-BE49-F238E27FC236}">
                <a16:creationId xmlns:a16="http://schemas.microsoft.com/office/drawing/2014/main" id="{6DF865D2-3371-024F-B0F0-51683D5C23B3}"/>
              </a:ext>
            </a:extLst>
          </p:cNvPr>
          <p:cNvSpPr/>
          <p:nvPr/>
        </p:nvSpPr>
        <p:spPr>
          <a:xfrm>
            <a:off x="5833297" y="202641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15" name="Rectangle 14">
            <a:extLst>
              <a:ext uri="{FF2B5EF4-FFF2-40B4-BE49-F238E27FC236}">
                <a16:creationId xmlns:a16="http://schemas.microsoft.com/office/drawing/2014/main" id="{E67B6490-9211-A04A-8AC9-18F443A3AD34}"/>
              </a:ext>
            </a:extLst>
          </p:cNvPr>
          <p:cNvSpPr/>
          <p:nvPr/>
        </p:nvSpPr>
        <p:spPr>
          <a:xfrm>
            <a:off x="4723940" y="202641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pic>
        <p:nvPicPr>
          <p:cNvPr id="18" name="Picture 17">
            <a:extLst>
              <a:ext uri="{FF2B5EF4-FFF2-40B4-BE49-F238E27FC236}">
                <a16:creationId xmlns:a16="http://schemas.microsoft.com/office/drawing/2014/main" id="{6B8FC6DC-425D-4749-9082-B8AD9E90814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92868" y="3014903"/>
            <a:ext cx="2560316" cy="1920237"/>
          </a:xfrm>
          <a:prstGeom prst="rect">
            <a:avLst/>
          </a:prstGeom>
        </p:spPr>
      </p:pic>
      <p:pic>
        <p:nvPicPr>
          <p:cNvPr id="19" name="Picture 18">
            <a:extLst>
              <a:ext uri="{FF2B5EF4-FFF2-40B4-BE49-F238E27FC236}">
                <a16:creationId xmlns:a16="http://schemas.microsoft.com/office/drawing/2014/main" id="{D068F0D0-E983-E44B-8AF5-ECA26B9C3F03}"/>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49298" y="3803723"/>
            <a:ext cx="2560316" cy="1920237"/>
          </a:xfrm>
          <a:prstGeom prst="rect">
            <a:avLst/>
          </a:prstGeom>
        </p:spPr>
      </p:pic>
      <p:cxnSp>
        <p:nvCxnSpPr>
          <p:cNvPr id="43" name="Straight Connector 42">
            <a:extLst>
              <a:ext uri="{FF2B5EF4-FFF2-40B4-BE49-F238E27FC236}">
                <a16:creationId xmlns:a16="http://schemas.microsoft.com/office/drawing/2014/main" id="{8402F0CB-3608-BA44-B81B-BAF2803D4F0F}"/>
              </a:ext>
            </a:extLst>
          </p:cNvPr>
          <p:cNvCxnSpPr>
            <a:cxnSpLocks/>
          </p:cNvCxnSpPr>
          <p:nvPr/>
        </p:nvCxnSpPr>
        <p:spPr>
          <a:xfrm flipH="1">
            <a:off x="274320" y="5260795"/>
            <a:ext cx="1063752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5D7C58F3-6D3A-7948-AC52-C2317DD9A403}"/>
              </a:ext>
            </a:extLst>
          </p:cNvPr>
          <p:cNvCxnSpPr>
            <a:cxnSpLocks/>
          </p:cNvCxnSpPr>
          <p:nvPr/>
        </p:nvCxnSpPr>
        <p:spPr>
          <a:xfrm flipH="1">
            <a:off x="274320" y="3477715"/>
            <a:ext cx="1063752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B637C25B-723D-8D47-8291-E8A74696F3D8}"/>
              </a:ext>
            </a:extLst>
          </p:cNvPr>
          <p:cNvSpPr/>
          <p:nvPr/>
        </p:nvSpPr>
        <p:spPr>
          <a:xfrm>
            <a:off x="2534411" y="2026083"/>
            <a:ext cx="1036158" cy="28085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Acquire</a:t>
            </a:r>
          </a:p>
        </p:txBody>
      </p:sp>
      <p:sp>
        <p:nvSpPr>
          <p:cNvPr id="46" name="Rectangle 45">
            <a:extLst>
              <a:ext uri="{FF2B5EF4-FFF2-40B4-BE49-F238E27FC236}">
                <a16:creationId xmlns:a16="http://schemas.microsoft.com/office/drawing/2014/main" id="{CA3C60CF-8128-4A4F-9F4E-77FCAADA2A3D}"/>
              </a:ext>
            </a:extLst>
          </p:cNvPr>
          <p:cNvSpPr/>
          <p:nvPr/>
        </p:nvSpPr>
        <p:spPr>
          <a:xfrm>
            <a:off x="6949661" y="2025916"/>
            <a:ext cx="1036158" cy="28085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Release</a:t>
            </a:r>
          </a:p>
        </p:txBody>
      </p:sp>
      <p:sp>
        <p:nvSpPr>
          <p:cNvPr id="47" name="Rectangle 46">
            <a:extLst>
              <a:ext uri="{FF2B5EF4-FFF2-40B4-BE49-F238E27FC236}">
                <a16:creationId xmlns:a16="http://schemas.microsoft.com/office/drawing/2014/main" id="{04EEF110-38BE-234C-906B-27296B36BFFD}"/>
              </a:ext>
            </a:extLst>
          </p:cNvPr>
          <p:cNvSpPr/>
          <p:nvPr/>
        </p:nvSpPr>
        <p:spPr>
          <a:xfrm>
            <a:off x="9072227" y="2738524"/>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48" name="Rectangle 47">
            <a:extLst>
              <a:ext uri="{FF2B5EF4-FFF2-40B4-BE49-F238E27FC236}">
                <a16:creationId xmlns:a16="http://schemas.microsoft.com/office/drawing/2014/main" id="{9CD7351F-4007-0C49-B108-2FBBB96A4D79}"/>
              </a:ext>
            </a:extLst>
          </p:cNvPr>
          <p:cNvSpPr/>
          <p:nvPr/>
        </p:nvSpPr>
        <p:spPr>
          <a:xfrm>
            <a:off x="11284705" y="2738523"/>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49" name="Rectangle 48">
            <a:extLst>
              <a:ext uri="{FF2B5EF4-FFF2-40B4-BE49-F238E27FC236}">
                <a16:creationId xmlns:a16="http://schemas.microsoft.com/office/drawing/2014/main" id="{0611896A-0D74-504B-8709-30297F7DAD70}"/>
              </a:ext>
            </a:extLst>
          </p:cNvPr>
          <p:cNvSpPr/>
          <p:nvPr/>
        </p:nvSpPr>
        <p:spPr>
          <a:xfrm>
            <a:off x="10175348" y="2738523"/>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sp>
        <p:nvSpPr>
          <p:cNvPr id="50" name="Rectangle 49">
            <a:extLst>
              <a:ext uri="{FF2B5EF4-FFF2-40B4-BE49-F238E27FC236}">
                <a16:creationId xmlns:a16="http://schemas.microsoft.com/office/drawing/2014/main" id="{936CD083-D6CE-DC48-858C-02F973276A82}"/>
              </a:ext>
            </a:extLst>
          </p:cNvPr>
          <p:cNvSpPr/>
          <p:nvPr/>
        </p:nvSpPr>
        <p:spPr>
          <a:xfrm>
            <a:off x="2580308" y="2738188"/>
            <a:ext cx="6441669" cy="282902"/>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Acquire</a:t>
            </a:r>
          </a:p>
        </p:txBody>
      </p:sp>
      <p:sp>
        <p:nvSpPr>
          <p:cNvPr id="51" name="Rectangle 50">
            <a:extLst>
              <a:ext uri="{FF2B5EF4-FFF2-40B4-BE49-F238E27FC236}">
                <a16:creationId xmlns:a16="http://schemas.microsoft.com/office/drawing/2014/main" id="{6C1F44BE-64D9-2349-9D46-E6D072A66DB1}"/>
              </a:ext>
            </a:extLst>
          </p:cNvPr>
          <p:cNvSpPr/>
          <p:nvPr/>
        </p:nvSpPr>
        <p:spPr>
          <a:xfrm>
            <a:off x="12401069" y="2738021"/>
            <a:ext cx="1036158" cy="28085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Release</a:t>
            </a:r>
          </a:p>
        </p:txBody>
      </p:sp>
      <p:sp>
        <p:nvSpPr>
          <p:cNvPr id="52" name="Rectangle 51">
            <a:extLst>
              <a:ext uri="{FF2B5EF4-FFF2-40B4-BE49-F238E27FC236}">
                <a16:creationId xmlns:a16="http://schemas.microsoft.com/office/drawing/2014/main" id="{C5B4F781-4900-6044-88A9-F4C0C1642580}"/>
              </a:ext>
            </a:extLst>
          </p:cNvPr>
          <p:cNvSpPr/>
          <p:nvPr/>
        </p:nvSpPr>
        <p:spPr>
          <a:xfrm>
            <a:off x="3666716" y="458649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53" name="Rectangle 52">
            <a:extLst>
              <a:ext uri="{FF2B5EF4-FFF2-40B4-BE49-F238E27FC236}">
                <a16:creationId xmlns:a16="http://schemas.microsoft.com/office/drawing/2014/main" id="{398662B5-2226-334D-877D-0F08664CF811}"/>
              </a:ext>
            </a:extLst>
          </p:cNvPr>
          <p:cNvSpPr/>
          <p:nvPr/>
        </p:nvSpPr>
        <p:spPr>
          <a:xfrm>
            <a:off x="5879194" y="4586497"/>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54" name="Rectangle 53">
            <a:extLst>
              <a:ext uri="{FF2B5EF4-FFF2-40B4-BE49-F238E27FC236}">
                <a16:creationId xmlns:a16="http://schemas.microsoft.com/office/drawing/2014/main" id="{151A85D7-7855-7F47-A0DD-A7CA92121F61}"/>
              </a:ext>
            </a:extLst>
          </p:cNvPr>
          <p:cNvSpPr/>
          <p:nvPr/>
        </p:nvSpPr>
        <p:spPr>
          <a:xfrm>
            <a:off x="4769837" y="4586497"/>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sp>
        <p:nvSpPr>
          <p:cNvPr id="55" name="Rectangle 54">
            <a:extLst>
              <a:ext uri="{FF2B5EF4-FFF2-40B4-BE49-F238E27FC236}">
                <a16:creationId xmlns:a16="http://schemas.microsoft.com/office/drawing/2014/main" id="{0F2B407D-117B-E94B-B563-914C08AE3DA3}"/>
              </a:ext>
            </a:extLst>
          </p:cNvPr>
          <p:cNvSpPr/>
          <p:nvPr/>
        </p:nvSpPr>
        <p:spPr>
          <a:xfrm>
            <a:off x="2580308" y="4586162"/>
            <a:ext cx="1036158" cy="28085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Acquire</a:t>
            </a:r>
          </a:p>
        </p:txBody>
      </p:sp>
      <p:sp>
        <p:nvSpPr>
          <p:cNvPr id="56" name="Rectangle 55">
            <a:extLst>
              <a:ext uri="{FF2B5EF4-FFF2-40B4-BE49-F238E27FC236}">
                <a16:creationId xmlns:a16="http://schemas.microsoft.com/office/drawing/2014/main" id="{A173A781-D71D-244E-ABF6-443AC9F7E503}"/>
              </a:ext>
            </a:extLst>
          </p:cNvPr>
          <p:cNvSpPr/>
          <p:nvPr/>
        </p:nvSpPr>
        <p:spPr>
          <a:xfrm>
            <a:off x="6995558" y="4585995"/>
            <a:ext cx="1036158" cy="28085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Release</a:t>
            </a:r>
          </a:p>
        </p:txBody>
      </p:sp>
      <p:sp>
        <p:nvSpPr>
          <p:cNvPr id="57" name="Rectangle 56">
            <a:extLst>
              <a:ext uri="{FF2B5EF4-FFF2-40B4-BE49-F238E27FC236}">
                <a16:creationId xmlns:a16="http://schemas.microsoft.com/office/drawing/2014/main" id="{5EE573D5-3FAC-4649-90DD-E3BA4799A61C}"/>
              </a:ext>
            </a:extLst>
          </p:cNvPr>
          <p:cNvSpPr/>
          <p:nvPr/>
        </p:nvSpPr>
        <p:spPr>
          <a:xfrm>
            <a:off x="9122477" y="377783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58" name="Rectangle 57">
            <a:extLst>
              <a:ext uri="{FF2B5EF4-FFF2-40B4-BE49-F238E27FC236}">
                <a16:creationId xmlns:a16="http://schemas.microsoft.com/office/drawing/2014/main" id="{4C783B54-3C42-0D4D-9BD1-7CC70EBEC6DF}"/>
              </a:ext>
            </a:extLst>
          </p:cNvPr>
          <p:cNvSpPr/>
          <p:nvPr/>
        </p:nvSpPr>
        <p:spPr>
          <a:xfrm>
            <a:off x="11334955" y="3777837"/>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59" name="Rectangle 58">
            <a:extLst>
              <a:ext uri="{FF2B5EF4-FFF2-40B4-BE49-F238E27FC236}">
                <a16:creationId xmlns:a16="http://schemas.microsoft.com/office/drawing/2014/main" id="{E2C29FE0-E715-4C4B-8EE7-5054FF49B144}"/>
              </a:ext>
            </a:extLst>
          </p:cNvPr>
          <p:cNvSpPr/>
          <p:nvPr/>
        </p:nvSpPr>
        <p:spPr>
          <a:xfrm>
            <a:off x="10225598" y="3777837"/>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sp>
        <p:nvSpPr>
          <p:cNvPr id="60" name="Rectangle 59">
            <a:extLst>
              <a:ext uri="{FF2B5EF4-FFF2-40B4-BE49-F238E27FC236}">
                <a16:creationId xmlns:a16="http://schemas.microsoft.com/office/drawing/2014/main" id="{ED15F039-F8F2-1A4E-B8F0-A59B987652DC}"/>
              </a:ext>
            </a:extLst>
          </p:cNvPr>
          <p:cNvSpPr/>
          <p:nvPr/>
        </p:nvSpPr>
        <p:spPr>
          <a:xfrm>
            <a:off x="2580308" y="3777502"/>
            <a:ext cx="6491919" cy="280683"/>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Acquire</a:t>
            </a:r>
          </a:p>
        </p:txBody>
      </p:sp>
      <p:sp>
        <p:nvSpPr>
          <p:cNvPr id="61" name="Rectangle 60">
            <a:extLst>
              <a:ext uri="{FF2B5EF4-FFF2-40B4-BE49-F238E27FC236}">
                <a16:creationId xmlns:a16="http://schemas.microsoft.com/office/drawing/2014/main" id="{BCD582F0-93B4-C949-9037-D4CD38F47E99}"/>
              </a:ext>
            </a:extLst>
          </p:cNvPr>
          <p:cNvSpPr/>
          <p:nvPr/>
        </p:nvSpPr>
        <p:spPr>
          <a:xfrm>
            <a:off x="12451319" y="3777335"/>
            <a:ext cx="1036158" cy="28085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Release</a:t>
            </a:r>
          </a:p>
        </p:txBody>
      </p:sp>
    </p:spTree>
    <p:extLst>
      <p:ext uri="{BB962C8B-B14F-4D97-AF65-F5344CB8AC3E}">
        <p14:creationId xmlns:p14="http://schemas.microsoft.com/office/powerpoint/2010/main" val="30541504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FFWD Style Delegation</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flipH="1">
            <a:off x="7336971" y="3055021"/>
            <a:ext cx="4023576" cy="3017682"/>
          </a:xfrm>
          <a:prstGeom prst="rect">
            <a:avLst/>
          </a:prstGeom>
        </p:spPr>
      </p:pic>
      <p:pic>
        <p:nvPicPr>
          <p:cNvPr id="12" name="Picture 11">
            <a:extLst>
              <a:ext uri="{FF2B5EF4-FFF2-40B4-BE49-F238E27FC236}">
                <a16:creationId xmlns:a16="http://schemas.microsoft.com/office/drawing/2014/main" id="{C411F328-ADA4-7B4C-9AAA-5FF1433BC9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564753" y="3055021"/>
            <a:ext cx="4023576" cy="3017682"/>
          </a:xfrm>
          <a:prstGeom prst="rect">
            <a:avLst/>
          </a:prstGeom>
        </p:spPr>
      </p:pic>
      <p:sp>
        <p:nvSpPr>
          <p:cNvPr id="4" name="Rectangular Callout 3">
            <a:extLst>
              <a:ext uri="{FF2B5EF4-FFF2-40B4-BE49-F238E27FC236}">
                <a16:creationId xmlns:a16="http://schemas.microsoft.com/office/drawing/2014/main" id="{C6C6C60D-4CE8-4B40-A158-5EFBBE13A02B}"/>
              </a:ext>
            </a:extLst>
          </p:cNvPr>
          <p:cNvSpPr/>
          <p:nvPr/>
        </p:nvSpPr>
        <p:spPr>
          <a:xfrm flipH="1">
            <a:off x="3940629" y="1004409"/>
            <a:ext cx="2155371" cy="1257300"/>
          </a:xfrm>
          <a:prstGeom prst="wedgeRectCallout">
            <a:avLst>
              <a:gd name="adj1" fmla="val 63259"/>
              <a:gd name="adj2" fmla="val 18977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Will you do x += 1 for me?</a:t>
            </a:r>
          </a:p>
        </p:txBody>
      </p:sp>
      <p:sp>
        <p:nvSpPr>
          <p:cNvPr id="13" name="Rectangular Callout 12">
            <a:extLst>
              <a:ext uri="{FF2B5EF4-FFF2-40B4-BE49-F238E27FC236}">
                <a16:creationId xmlns:a16="http://schemas.microsoft.com/office/drawing/2014/main" id="{0CFEA140-A5B6-E948-B2B5-139DAFCC9494}"/>
              </a:ext>
            </a:extLst>
          </p:cNvPr>
          <p:cNvSpPr/>
          <p:nvPr/>
        </p:nvSpPr>
        <p:spPr>
          <a:xfrm>
            <a:off x="4844144" y="2517549"/>
            <a:ext cx="2155371" cy="1257300"/>
          </a:xfrm>
          <a:prstGeom prst="wedgeRectCallout">
            <a:avLst>
              <a:gd name="adj1" fmla="val 91288"/>
              <a:gd name="adj2" fmla="val 8457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Sure, the result is 2.</a:t>
            </a:r>
          </a:p>
        </p:txBody>
      </p:sp>
      <p:sp>
        <p:nvSpPr>
          <p:cNvPr id="14" name="TextBox 13">
            <a:extLst>
              <a:ext uri="{FF2B5EF4-FFF2-40B4-BE49-F238E27FC236}">
                <a16:creationId xmlns:a16="http://schemas.microsoft.com/office/drawing/2014/main" id="{A3AF6FAB-0CA4-4041-9685-7FD37115524F}"/>
              </a:ext>
            </a:extLst>
          </p:cNvPr>
          <p:cNvSpPr txBox="1"/>
          <p:nvPr/>
        </p:nvSpPr>
        <p:spPr>
          <a:xfrm>
            <a:off x="1491345" y="5192485"/>
            <a:ext cx="1495922" cy="707886"/>
          </a:xfrm>
          <a:prstGeom prst="rect">
            <a:avLst/>
          </a:prstGeom>
          <a:noFill/>
        </p:spPr>
        <p:txBody>
          <a:bodyPr wrap="none" rtlCol="0">
            <a:spAutoFit/>
          </a:bodyPr>
          <a:lstStyle/>
          <a:p>
            <a:r>
              <a:rPr lang="en-US" sz="4000" dirty="0">
                <a:latin typeface="Helvetica" pitchFamily="2" charset="0"/>
              </a:rPr>
              <a:t>Client</a:t>
            </a:r>
          </a:p>
        </p:txBody>
      </p:sp>
      <p:sp>
        <p:nvSpPr>
          <p:cNvPr id="15" name="TextBox 14">
            <a:extLst>
              <a:ext uri="{FF2B5EF4-FFF2-40B4-BE49-F238E27FC236}">
                <a16:creationId xmlns:a16="http://schemas.microsoft.com/office/drawing/2014/main" id="{10157512-F159-184D-9FE9-9FC662B7D291}"/>
              </a:ext>
            </a:extLst>
          </p:cNvPr>
          <p:cNvSpPr txBox="1"/>
          <p:nvPr/>
        </p:nvSpPr>
        <p:spPr>
          <a:xfrm>
            <a:off x="8730345" y="5192485"/>
            <a:ext cx="1696298" cy="707886"/>
          </a:xfrm>
          <a:prstGeom prst="rect">
            <a:avLst/>
          </a:prstGeom>
          <a:noFill/>
        </p:spPr>
        <p:txBody>
          <a:bodyPr wrap="none" rtlCol="0">
            <a:spAutoFit/>
          </a:bodyPr>
          <a:lstStyle/>
          <a:p>
            <a:r>
              <a:rPr lang="en-US" sz="4000" dirty="0">
                <a:latin typeface="Helvetica" pitchFamily="2" charset="0"/>
              </a:rPr>
              <a:t>Server</a:t>
            </a:r>
          </a:p>
        </p:txBody>
      </p:sp>
    </p:spTree>
    <p:extLst>
      <p:ext uri="{BB962C8B-B14F-4D97-AF65-F5344CB8AC3E}">
        <p14:creationId xmlns:p14="http://schemas.microsoft.com/office/powerpoint/2010/main" val="28739325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12594" y="700053"/>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821906" y="700051"/>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7523242" y="700052"/>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223058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341930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460802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579674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698546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817418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cxnSp>
        <p:nvCxnSpPr>
          <p:cNvPr id="17" name="Straight Connector 16">
            <a:extLst>
              <a:ext uri="{FF2B5EF4-FFF2-40B4-BE49-F238E27FC236}">
                <a16:creationId xmlns:a16="http://schemas.microsoft.com/office/drawing/2014/main" id="{8304AC1F-67B5-0747-8334-604AE036246A}"/>
              </a:ext>
            </a:extLst>
          </p:cNvPr>
          <p:cNvCxnSpPr/>
          <p:nvPr/>
        </p:nvCxnSpPr>
        <p:spPr>
          <a:xfrm flipH="1">
            <a:off x="2230582" y="3200400"/>
            <a:ext cx="207818" cy="1385455"/>
          </a:xfrm>
          <a:prstGeom prst="line">
            <a:avLst/>
          </a:prstGeom>
          <a:ln w="60325"/>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23594D86-2E61-474D-8787-5A1D7A9593D6}"/>
              </a:ext>
            </a:extLst>
          </p:cNvPr>
          <p:cNvCxnSpPr>
            <a:cxnSpLocks/>
          </p:cNvCxnSpPr>
          <p:nvPr/>
        </p:nvCxnSpPr>
        <p:spPr>
          <a:xfrm>
            <a:off x="2630424" y="3220076"/>
            <a:ext cx="6732478" cy="1365779"/>
          </a:xfrm>
          <a:prstGeom prst="line">
            <a:avLst/>
          </a:prstGeom>
          <a:ln w="60325"/>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1B6405A9-C264-634D-8296-908CCF5AFE04}"/>
              </a:ext>
            </a:extLst>
          </p:cNvPr>
          <p:cNvCxnSpPr>
            <a:cxnSpLocks/>
          </p:cNvCxnSpPr>
          <p:nvPr/>
        </p:nvCxnSpPr>
        <p:spPr>
          <a:xfrm flipH="1">
            <a:off x="2230582" y="3200400"/>
            <a:ext cx="3147788" cy="1385454"/>
          </a:xfrm>
          <a:prstGeom prst="line">
            <a:avLst/>
          </a:prstGeom>
          <a:ln w="60325"/>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E9FCB031-13AC-5B44-A37C-841533593CD1}"/>
              </a:ext>
            </a:extLst>
          </p:cNvPr>
          <p:cNvCxnSpPr>
            <a:cxnSpLocks/>
          </p:cNvCxnSpPr>
          <p:nvPr/>
        </p:nvCxnSpPr>
        <p:spPr>
          <a:xfrm>
            <a:off x="5796742" y="3220076"/>
            <a:ext cx="3566160" cy="1365778"/>
          </a:xfrm>
          <a:prstGeom prst="line">
            <a:avLst/>
          </a:prstGeom>
          <a:ln w="60325"/>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898123E3-595C-8047-8F69-C0C4637D0B24}"/>
              </a:ext>
            </a:extLst>
          </p:cNvPr>
          <p:cNvCxnSpPr>
            <a:cxnSpLocks/>
          </p:cNvCxnSpPr>
          <p:nvPr/>
        </p:nvCxnSpPr>
        <p:spPr>
          <a:xfrm flipH="1">
            <a:off x="9362902" y="3093997"/>
            <a:ext cx="390698" cy="1491857"/>
          </a:xfrm>
          <a:prstGeom prst="line">
            <a:avLst/>
          </a:prstGeom>
          <a:ln w="60325"/>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EA727EA5-0ACB-DE47-BA58-BB1ED9A74626}"/>
              </a:ext>
            </a:extLst>
          </p:cNvPr>
          <p:cNvCxnSpPr>
            <a:cxnSpLocks/>
          </p:cNvCxnSpPr>
          <p:nvPr/>
        </p:nvCxnSpPr>
        <p:spPr>
          <a:xfrm flipH="1">
            <a:off x="2225889" y="3093996"/>
            <a:ext cx="7244515" cy="1491858"/>
          </a:xfrm>
          <a:prstGeom prst="line">
            <a:avLst/>
          </a:prstGeom>
          <a:ln w="60325"/>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2417387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204072" y="2388615"/>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6464681" y="2406789"/>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4165648" y="413453"/>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13466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25353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372410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674162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793034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91190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sp>
        <p:nvSpPr>
          <p:cNvPr id="26" name="TextBox 25">
            <a:extLst>
              <a:ext uri="{FF2B5EF4-FFF2-40B4-BE49-F238E27FC236}">
                <a16:creationId xmlns:a16="http://schemas.microsoft.com/office/drawing/2014/main" id="{5D9BDE20-813A-944C-B979-0DB0BB399DFF}"/>
              </a:ext>
            </a:extLst>
          </p:cNvPr>
          <p:cNvSpPr txBox="1"/>
          <p:nvPr/>
        </p:nvSpPr>
        <p:spPr>
          <a:xfrm>
            <a:off x="334560" y="5568924"/>
            <a:ext cx="835485" cy="461665"/>
          </a:xfrm>
          <a:prstGeom prst="rect">
            <a:avLst/>
          </a:prstGeom>
          <a:noFill/>
        </p:spPr>
        <p:txBody>
          <a:bodyPr wrap="none" rtlCol="0">
            <a:spAutoFit/>
          </a:bodyPr>
          <a:lstStyle/>
          <a:p>
            <a:r>
              <a:rPr lang="en-US" sz="2400" dirty="0">
                <a:latin typeface="Helvetica" pitchFamily="2" charset="0"/>
              </a:rPr>
              <a:t>Data</a:t>
            </a:r>
          </a:p>
        </p:txBody>
      </p:sp>
      <p:sp>
        <p:nvSpPr>
          <p:cNvPr id="27" name="TextBox 26">
            <a:extLst>
              <a:ext uri="{FF2B5EF4-FFF2-40B4-BE49-F238E27FC236}">
                <a16:creationId xmlns:a16="http://schemas.microsoft.com/office/drawing/2014/main" id="{A1C5761D-CF01-BC4A-9FBA-5F464C57640F}"/>
              </a:ext>
            </a:extLst>
          </p:cNvPr>
          <p:cNvSpPr txBox="1"/>
          <p:nvPr/>
        </p:nvSpPr>
        <p:spPr>
          <a:xfrm>
            <a:off x="5811870" y="1040070"/>
            <a:ext cx="1495922" cy="707886"/>
          </a:xfrm>
          <a:prstGeom prst="rect">
            <a:avLst/>
          </a:prstGeom>
          <a:noFill/>
        </p:spPr>
        <p:txBody>
          <a:bodyPr wrap="none" rtlCol="0">
            <a:spAutoFit/>
          </a:bodyPr>
          <a:lstStyle/>
          <a:p>
            <a:r>
              <a:rPr lang="en-US" sz="4000" dirty="0">
                <a:latin typeface="Helvetica" pitchFamily="2" charset="0"/>
              </a:rPr>
              <a:t>Client</a:t>
            </a:r>
          </a:p>
        </p:txBody>
      </p:sp>
      <p:sp>
        <p:nvSpPr>
          <p:cNvPr id="28" name="TextBox 27">
            <a:extLst>
              <a:ext uri="{FF2B5EF4-FFF2-40B4-BE49-F238E27FC236}">
                <a16:creationId xmlns:a16="http://schemas.microsoft.com/office/drawing/2014/main" id="{7572740C-155C-E848-8DE7-FBECFAF5BE2A}"/>
              </a:ext>
            </a:extLst>
          </p:cNvPr>
          <p:cNvSpPr txBox="1"/>
          <p:nvPr/>
        </p:nvSpPr>
        <p:spPr>
          <a:xfrm>
            <a:off x="8217500" y="3028752"/>
            <a:ext cx="1696298" cy="707886"/>
          </a:xfrm>
          <a:prstGeom prst="rect">
            <a:avLst/>
          </a:prstGeom>
          <a:noFill/>
        </p:spPr>
        <p:txBody>
          <a:bodyPr wrap="none" rtlCol="0">
            <a:spAutoFit/>
          </a:bodyPr>
          <a:lstStyle/>
          <a:p>
            <a:r>
              <a:rPr lang="en-US" sz="4000" dirty="0">
                <a:latin typeface="Helvetica" pitchFamily="2" charset="0"/>
              </a:rPr>
              <a:t>Server</a:t>
            </a:r>
          </a:p>
        </p:txBody>
      </p:sp>
      <p:sp>
        <p:nvSpPr>
          <p:cNvPr id="29" name="TextBox 28">
            <a:extLst>
              <a:ext uri="{FF2B5EF4-FFF2-40B4-BE49-F238E27FC236}">
                <a16:creationId xmlns:a16="http://schemas.microsoft.com/office/drawing/2014/main" id="{23396FB8-35FC-3A48-8816-96BFECB94F12}"/>
              </a:ext>
            </a:extLst>
          </p:cNvPr>
          <p:cNvSpPr txBox="1"/>
          <p:nvPr/>
        </p:nvSpPr>
        <p:spPr>
          <a:xfrm>
            <a:off x="2622164" y="3028752"/>
            <a:ext cx="1696298" cy="707886"/>
          </a:xfrm>
          <a:prstGeom prst="rect">
            <a:avLst/>
          </a:prstGeom>
          <a:noFill/>
        </p:spPr>
        <p:txBody>
          <a:bodyPr wrap="none" rtlCol="0">
            <a:spAutoFit/>
          </a:bodyPr>
          <a:lstStyle/>
          <a:p>
            <a:r>
              <a:rPr lang="en-US" sz="4000" dirty="0">
                <a:latin typeface="Helvetica" pitchFamily="2" charset="0"/>
              </a:rPr>
              <a:t>Server</a:t>
            </a:r>
          </a:p>
        </p:txBody>
      </p:sp>
    </p:spTree>
    <p:extLst>
      <p:ext uri="{BB962C8B-B14F-4D97-AF65-F5344CB8AC3E}">
        <p14:creationId xmlns:p14="http://schemas.microsoft.com/office/powerpoint/2010/main" val="23058550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204072" y="2388615"/>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6464681" y="2406789"/>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4165648" y="413453"/>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13466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25353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372410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674162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793034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91190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sp>
        <p:nvSpPr>
          <p:cNvPr id="26" name="TextBox 25">
            <a:extLst>
              <a:ext uri="{FF2B5EF4-FFF2-40B4-BE49-F238E27FC236}">
                <a16:creationId xmlns:a16="http://schemas.microsoft.com/office/drawing/2014/main" id="{5D9BDE20-813A-944C-B979-0DB0BB399DFF}"/>
              </a:ext>
            </a:extLst>
          </p:cNvPr>
          <p:cNvSpPr txBox="1"/>
          <p:nvPr/>
        </p:nvSpPr>
        <p:spPr>
          <a:xfrm>
            <a:off x="334560" y="5568924"/>
            <a:ext cx="835485" cy="461665"/>
          </a:xfrm>
          <a:prstGeom prst="rect">
            <a:avLst/>
          </a:prstGeom>
          <a:noFill/>
        </p:spPr>
        <p:txBody>
          <a:bodyPr wrap="none" rtlCol="0">
            <a:spAutoFit/>
          </a:bodyPr>
          <a:lstStyle/>
          <a:p>
            <a:r>
              <a:rPr lang="en-US" sz="2400" dirty="0">
                <a:latin typeface="Helvetica" pitchFamily="2" charset="0"/>
              </a:rPr>
              <a:t>Data</a:t>
            </a:r>
          </a:p>
        </p:txBody>
      </p:sp>
      <p:sp>
        <p:nvSpPr>
          <p:cNvPr id="27" name="TextBox 26">
            <a:extLst>
              <a:ext uri="{FF2B5EF4-FFF2-40B4-BE49-F238E27FC236}">
                <a16:creationId xmlns:a16="http://schemas.microsoft.com/office/drawing/2014/main" id="{A1C5761D-CF01-BC4A-9FBA-5F464C57640F}"/>
              </a:ext>
            </a:extLst>
          </p:cNvPr>
          <p:cNvSpPr txBox="1"/>
          <p:nvPr/>
        </p:nvSpPr>
        <p:spPr>
          <a:xfrm>
            <a:off x="5811870" y="1040070"/>
            <a:ext cx="1495922" cy="707886"/>
          </a:xfrm>
          <a:prstGeom prst="rect">
            <a:avLst/>
          </a:prstGeom>
          <a:noFill/>
        </p:spPr>
        <p:txBody>
          <a:bodyPr wrap="none" rtlCol="0">
            <a:spAutoFit/>
          </a:bodyPr>
          <a:lstStyle/>
          <a:p>
            <a:r>
              <a:rPr lang="en-US" sz="4000" dirty="0">
                <a:latin typeface="Helvetica" pitchFamily="2" charset="0"/>
              </a:rPr>
              <a:t>Client</a:t>
            </a:r>
          </a:p>
        </p:txBody>
      </p:sp>
      <p:sp>
        <p:nvSpPr>
          <p:cNvPr id="28" name="TextBox 27">
            <a:extLst>
              <a:ext uri="{FF2B5EF4-FFF2-40B4-BE49-F238E27FC236}">
                <a16:creationId xmlns:a16="http://schemas.microsoft.com/office/drawing/2014/main" id="{7572740C-155C-E848-8DE7-FBECFAF5BE2A}"/>
              </a:ext>
            </a:extLst>
          </p:cNvPr>
          <p:cNvSpPr txBox="1"/>
          <p:nvPr/>
        </p:nvSpPr>
        <p:spPr>
          <a:xfrm>
            <a:off x="8217500" y="3028752"/>
            <a:ext cx="1696298" cy="707886"/>
          </a:xfrm>
          <a:prstGeom prst="rect">
            <a:avLst/>
          </a:prstGeom>
          <a:noFill/>
        </p:spPr>
        <p:txBody>
          <a:bodyPr wrap="none" rtlCol="0">
            <a:spAutoFit/>
          </a:bodyPr>
          <a:lstStyle/>
          <a:p>
            <a:r>
              <a:rPr lang="en-US" sz="4000" dirty="0">
                <a:latin typeface="Helvetica" pitchFamily="2" charset="0"/>
              </a:rPr>
              <a:t>Server</a:t>
            </a:r>
          </a:p>
        </p:txBody>
      </p:sp>
      <p:sp>
        <p:nvSpPr>
          <p:cNvPr id="29" name="TextBox 28">
            <a:extLst>
              <a:ext uri="{FF2B5EF4-FFF2-40B4-BE49-F238E27FC236}">
                <a16:creationId xmlns:a16="http://schemas.microsoft.com/office/drawing/2014/main" id="{23396FB8-35FC-3A48-8816-96BFECB94F12}"/>
              </a:ext>
            </a:extLst>
          </p:cNvPr>
          <p:cNvSpPr txBox="1"/>
          <p:nvPr/>
        </p:nvSpPr>
        <p:spPr>
          <a:xfrm>
            <a:off x="2622164" y="3028752"/>
            <a:ext cx="1696298" cy="707886"/>
          </a:xfrm>
          <a:prstGeom prst="rect">
            <a:avLst/>
          </a:prstGeom>
          <a:noFill/>
        </p:spPr>
        <p:txBody>
          <a:bodyPr wrap="none" rtlCol="0">
            <a:spAutoFit/>
          </a:bodyPr>
          <a:lstStyle/>
          <a:p>
            <a:r>
              <a:rPr lang="en-US" sz="4000" dirty="0">
                <a:latin typeface="Helvetica" pitchFamily="2" charset="0"/>
              </a:rPr>
              <a:t>Server</a:t>
            </a:r>
          </a:p>
        </p:txBody>
      </p:sp>
      <p:sp>
        <p:nvSpPr>
          <p:cNvPr id="30" name="Rectangular Callout 29">
            <a:extLst>
              <a:ext uri="{FF2B5EF4-FFF2-40B4-BE49-F238E27FC236}">
                <a16:creationId xmlns:a16="http://schemas.microsoft.com/office/drawing/2014/main" id="{A6DF701A-526D-0D43-B5B3-F88BE0CAAE77}"/>
              </a:ext>
            </a:extLst>
          </p:cNvPr>
          <p:cNvSpPr/>
          <p:nvPr/>
        </p:nvSpPr>
        <p:spPr>
          <a:xfrm flipH="1">
            <a:off x="2306109" y="839748"/>
            <a:ext cx="2155371" cy="1257300"/>
          </a:xfrm>
          <a:prstGeom prst="wedgeRectCallout">
            <a:avLst>
              <a:gd name="adj1" fmla="val -64014"/>
              <a:gd name="adj2" fmla="val 8431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Will you modify 1 for me?</a:t>
            </a:r>
          </a:p>
        </p:txBody>
      </p:sp>
    </p:spTree>
    <p:extLst>
      <p:ext uri="{BB962C8B-B14F-4D97-AF65-F5344CB8AC3E}">
        <p14:creationId xmlns:p14="http://schemas.microsoft.com/office/powerpoint/2010/main" val="28797173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204072" y="2388615"/>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6464681" y="2406789"/>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4165648" y="413453"/>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13466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2535382" y="5260574"/>
            <a:ext cx="1188720" cy="1143000"/>
          </a:xfrm>
          <a:prstGeom prst="rect">
            <a:avLst/>
          </a:prstGeom>
          <a:solidFill>
            <a:schemeClr val="accent6"/>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372410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674162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793034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91190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sp>
        <p:nvSpPr>
          <p:cNvPr id="26" name="TextBox 25">
            <a:extLst>
              <a:ext uri="{FF2B5EF4-FFF2-40B4-BE49-F238E27FC236}">
                <a16:creationId xmlns:a16="http://schemas.microsoft.com/office/drawing/2014/main" id="{5D9BDE20-813A-944C-B979-0DB0BB399DFF}"/>
              </a:ext>
            </a:extLst>
          </p:cNvPr>
          <p:cNvSpPr txBox="1"/>
          <p:nvPr/>
        </p:nvSpPr>
        <p:spPr>
          <a:xfrm>
            <a:off x="334560" y="5568924"/>
            <a:ext cx="835485" cy="461665"/>
          </a:xfrm>
          <a:prstGeom prst="rect">
            <a:avLst/>
          </a:prstGeom>
          <a:noFill/>
        </p:spPr>
        <p:txBody>
          <a:bodyPr wrap="none" rtlCol="0">
            <a:spAutoFit/>
          </a:bodyPr>
          <a:lstStyle/>
          <a:p>
            <a:r>
              <a:rPr lang="en-US" sz="2400" dirty="0">
                <a:latin typeface="Helvetica" pitchFamily="2" charset="0"/>
              </a:rPr>
              <a:t>Data</a:t>
            </a:r>
          </a:p>
        </p:txBody>
      </p:sp>
      <p:sp>
        <p:nvSpPr>
          <p:cNvPr id="27" name="TextBox 26">
            <a:extLst>
              <a:ext uri="{FF2B5EF4-FFF2-40B4-BE49-F238E27FC236}">
                <a16:creationId xmlns:a16="http://schemas.microsoft.com/office/drawing/2014/main" id="{A1C5761D-CF01-BC4A-9FBA-5F464C57640F}"/>
              </a:ext>
            </a:extLst>
          </p:cNvPr>
          <p:cNvSpPr txBox="1"/>
          <p:nvPr/>
        </p:nvSpPr>
        <p:spPr>
          <a:xfrm>
            <a:off x="5811870" y="1040070"/>
            <a:ext cx="1495922" cy="707886"/>
          </a:xfrm>
          <a:prstGeom prst="rect">
            <a:avLst/>
          </a:prstGeom>
          <a:noFill/>
        </p:spPr>
        <p:txBody>
          <a:bodyPr wrap="none" rtlCol="0">
            <a:spAutoFit/>
          </a:bodyPr>
          <a:lstStyle/>
          <a:p>
            <a:r>
              <a:rPr lang="en-US" sz="4000" dirty="0">
                <a:latin typeface="Helvetica" pitchFamily="2" charset="0"/>
              </a:rPr>
              <a:t>Client</a:t>
            </a:r>
          </a:p>
        </p:txBody>
      </p:sp>
      <p:sp>
        <p:nvSpPr>
          <p:cNvPr id="28" name="TextBox 27">
            <a:extLst>
              <a:ext uri="{FF2B5EF4-FFF2-40B4-BE49-F238E27FC236}">
                <a16:creationId xmlns:a16="http://schemas.microsoft.com/office/drawing/2014/main" id="{7572740C-155C-E848-8DE7-FBECFAF5BE2A}"/>
              </a:ext>
            </a:extLst>
          </p:cNvPr>
          <p:cNvSpPr txBox="1"/>
          <p:nvPr/>
        </p:nvSpPr>
        <p:spPr>
          <a:xfrm>
            <a:off x="8217500" y="3028752"/>
            <a:ext cx="1696298" cy="707886"/>
          </a:xfrm>
          <a:prstGeom prst="rect">
            <a:avLst/>
          </a:prstGeom>
          <a:noFill/>
        </p:spPr>
        <p:txBody>
          <a:bodyPr wrap="none" rtlCol="0">
            <a:spAutoFit/>
          </a:bodyPr>
          <a:lstStyle/>
          <a:p>
            <a:r>
              <a:rPr lang="en-US" sz="4000" dirty="0">
                <a:latin typeface="Helvetica" pitchFamily="2" charset="0"/>
              </a:rPr>
              <a:t>Server</a:t>
            </a:r>
          </a:p>
        </p:txBody>
      </p:sp>
      <p:sp>
        <p:nvSpPr>
          <p:cNvPr id="29" name="TextBox 28">
            <a:extLst>
              <a:ext uri="{FF2B5EF4-FFF2-40B4-BE49-F238E27FC236}">
                <a16:creationId xmlns:a16="http://schemas.microsoft.com/office/drawing/2014/main" id="{23396FB8-35FC-3A48-8816-96BFECB94F12}"/>
              </a:ext>
            </a:extLst>
          </p:cNvPr>
          <p:cNvSpPr txBox="1"/>
          <p:nvPr/>
        </p:nvSpPr>
        <p:spPr>
          <a:xfrm>
            <a:off x="2622164" y="3028752"/>
            <a:ext cx="1696298" cy="707886"/>
          </a:xfrm>
          <a:prstGeom prst="rect">
            <a:avLst/>
          </a:prstGeom>
          <a:noFill/>
        </p:spPr>
        <p:txBody>
          <a:bodyPr wrap="none" rtlCol="0">
            <a:spAutoFit/>
          </a:bodyPr>
          <a:lstStyle/>
          <a:p>
            <a:r>
              <a:rPr lang="en-US" sz="4000" dirty="0">
                <a:latin typeface="Helvetica" pitchFamily="2" charset="0"/>
              </a:rPr>
              <a:t>Server</a:t>
            </a:r>
          </a:p>
        </p:txBody>
      </p:sp>
      <p:sp>
        <p:nvSpPr>
          <p:cNvPr id="30" name="Rectangular Callout 29">
            <a:extLst>
              <a:ext uri="{FF2B5EF4-FFF2-40B4-BE49-F238E27FC236}">
                <a16:creationId xmlns:a16="http://schemas.microsoft.com/office/drawing/2014/main" id="{A6DF701A-526D-0D43-B5B3-F88BE0CAAE77}"/>
              </a:ext>
            </a:extLst>
          </p:cNvPr>
          <p:cNvSpPr/>
          <p:nvPr/>
        </p:nvSpPr>
        <p:spPr>
          <a:xfrm flipH="1">
            <a:off x="2306109" y="839748"/>
            <a:ext cx="2155371" cy="1257300"/>
          </a:xfrm>
          <a:prstGeom prst="wedgeRectCallout">
            <a:avLst>
              <a:gd name="adj1" fmla="val -64014"/>
              <a:gd name="adj2" fmla="val 8431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Will you modify 1 for me?</a:t>
            </a:r>
          </a:p>
        </p:txBody>
      </p:sp>
      <p:cxnSp>
        <p:nvCxnSpPr>
          <p:cNvPr id="17" name="Straight Connector 16">
            <a:extLst>
              <a:ext uri="{FF2B5EF4-FFF2-40B4-BE49-F238E27FC236}">
                <a16:creationId xmlns:a16="http://schemas.microsoft.com/office/drawing/2014/main" id="{A3204A51-0689-6540-91CA-12F5D50CC02E}"/>
              </a:ext>
            </a:extLst>
          </p:cNvPr>
          <p:cNvCxnSpPr>
            <a:cxnSpLocks/>
          </p:cNvCxnSpPr>
          <p:nvPr/>
        </p:nvCxnSpPr>
        <p:spPr>
          <a:xfrm flipH="1">
            <a:off x="3048000" y="4663440"/>
            <a:ext cx="213360" cy="597134"/>
          </a:xfrm>
          <a:prstGeom prst="line">
            <a:avLst/>
          </a:prstGeom>
          <a:ln w="60325"/>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902196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CB44C-E165-9647-8290-E5A7B9F06B29}"/>
              </a:ext>
            </a:extLst>
          </p:cNvPr>
          <p:cNvSpPr>
            <a:spLocks noGrp="1"/>
          </p:cNvSpPr>
          <p:nvPr>
            <p:ph type="ctrTitle"/>
          </p:nvPr>
        </p:nvSpPr>
        <p:spPr/>
        <p:txBody>
          <a:bodyPr/>
          <a:lstStyle/>
          <a:p>
            <a:r>
              <a:rPr lang="en-US" dirty="0"/>
              <a:t>Asynchronous Delegation and its Applications</a:t>
            </a:r>
          </a:p>
        </p:txBody>
      </p:sp>
      <p:sp>
        <p:nvSpPr>
          <p:cNvPr id="3" name="Subtitle 2">
            <a:extLst>
              <a:ext uri="{FF2B5EF4-FFF2-40B4-BE49-F238E27FC236}">
                <a16:creationId xmlns:a16="http://schemas.microsoft.com/office/drawing/2014/main" id="{E7B9BE92-653A-E642-8F15-19E3B67F67A2}"/>
              </a:ext>
            </a:extLst>
          </p:cNvPr>
          <p:cNvSpPr>
            <a:spLocks noGrp="1"/>
          </p:cNvSpPr>
          <p:nvPr>
            <p:ph type="subTitle" idx="1"/>
          </p:nvPr>
        </p:nvSpPr>
        <p:spPr/>
        <p:txBody>
          <a:bodyPr/>
          <a:lstStyle/>
          <a:p>
            <a:r>
              <a:rPr lang="en-US" dirty="0"/>
              <a:t>George Dill</a:t>
            </a:r>
          </a:p>
          <a:p>
            <a:r>
              <a:rPr lang="en-US" dirty="0"/>
              <a:t>October 28, 2019</a:t>
            </a:r>
          </a:p>
        </p:txBody>
      </p:sp>
      <p:cxnSp>
        <p:nvCxnSpPr>
          <p:cNvPr id="6" name="Straight Connector 5">
            <a:extLst>
              <a:ext uri="{FF2B5EF4-FFF2-40B4-BE49-F238E27FC236}">
                <a16:creationId xmlns:a16="http://schemas.microsoft.com/office/drawing/2014/main" id="{02529DF1-3172-1640-98FE-01DA5ACBD967}"/>
              </a:ext>
            </a:extLst>
          </p:cNvPr>
          <p:cNvCxnSpPr/>
          <p:nvPr/>
        </p:nvCxnSpPr>
        <p:spPr>
          <a:xfrm>
            <a:off x="2681415" y="1631092"/>
            <a:ext cx="4297680" cy="0"/>
          </a:xfrm>
          <a:prstGeom prst="line">
            <a:avLst/>
          </a:prstGeom>
          <a:ln w="79375" cap="rnd">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6BB41F2-A94B-F040-92EB-BC3AF9B46172}"/>
              </a:ext>
            </a:extLst>
          </p:cNvPr>
          <p:cNvSpPr txBox="1"/>
          <p:nvPr/>
        </p:nvSpPr>
        <p:spPr>
          <a:xfrm>
            <a:off x="2581275" y="2086344"/>
            <a:ext cx="3991798" cy="1015663"/>
          </a:xfrm>
          <a:prstGeom prst="rect">
            <a:avLst/>
          </a:prstGeom>
          <a:noFill/>
        </p:spPr>
        <p:txBody>
          <a:bodyPr wrap="none" rtlCol="0">
            <a:spAutoFit/>
          </a:bodyPr>
          <a:lstStyle/>
          <a:p>
            <a:r>
              <a:rPr lang="en-US" sz="6000" dirty="0">
                <a:solidFill>
                  <a:srgbClr val="FF0000"/>
                </a:solidFill>
                <a:latin typeface="Helvetica" pitchFamily="2" charset="0"/>
              </a:rPr>
              <a:t>Aspirations</a:t>
            </a:r>
          </a:p>
        </p:txBody>
      </p:sp>
    </p:spTree>
    <p:extLst>
      <p:ext uri="{BB962C8B-B14F-4D97-AF65-F5344CB8AC3E}">
        <p14:creationId xmlns:p14="http://schemas.microsoft.com/office/powerpoint/2010/main" val="15331883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204072" y="2388615"/>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6464681" y="2406789"/>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4165648" y="413453"/>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13466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2535382" y="5260574"/>
            <a:ext cx="1188720" cy="1143000"/>
          </a:xfrm>
          <a:prstGeom prst="rect">
            <a:avLst/>
          </a:prstGeom>
          <a:solidFill>
            <a:schemeClr val="accent6"/>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372410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674162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793034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91190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sp>
        <p:nvSpPr>
          <p:cNvPr id="26" name="TextBox 25">
            <a:extLst>
              <a:ext uri="{FF2B5EF4-FFF2-40B4-BE49-F238E27FC236}">
                <a16:creationId xmlns:a16="http://schemas.microsoft.com/office/drawing/2014/main" id="{5D9BDE20-813A-944C-B979-0DB0BB399DFF}"/>
              </a:ext>
            </a:extLst>
          </p:cNvPr>
          <p:cNvSpPr txBox="1"/>
          <p:nvPr/>
        </p:nvSpPr>
        <p:spPr>
          <a:xfrm>
            <a:off x="334560" y="5568924"/>
            <a:ext cx="835485" cy="461665"/>
          </a:xfrm>
          <a:prstGeom prst="rect">
            <a:avLst/>
          </a:prstGeom>
          <a:noFill/>
        </p:spPr>
        <p:txBody>
          <a:bodyPr wrap="none" rtlCol="0">
            <a:spAutoFit/>
          </a:bodyPr>
          <a:lstStyle/>
          <a:p>
            <a:r>
              <a:rPr lang="en-US" sz="2400" dirty="0">
                <a:latin typeface="Helvetica" pitchFamily="2" charset="0"/>
              </a:rPr>
              <a:t>Data</a:t>
            </a:r>
          </a:p>
        </p:txBody>
      </p:sp>
      <p:sp>
        <p:nvSpPr>
          <p:cNvPr id="27" name="TextBox 26">
            <a:extLst>
              <a:ext uri="{FF2B5EF4-FFF2-40B4-BE49-F238E27FC236}">
                <a16:creationId xmlns:a16="http://schemas.microsoft.com/office/drawing/2014/main" id="{A1C5761D-CF01-BC4A-9FBA-5F464C57640F}"/>
              </a:ext>
            </a:extLst>
          </p:cNvPr>
          <p:cNvSpPr txBox="1"/>
          <p:nvPr/>
        </p:nvSpPr>
        <p:spPr>
          <a:xfrm>
            <a:off x="5811870" y="1040070"/>
            <a:ext cx="1495922" cy="707886"/>
          </a:xfrm>
          <a:prstGeom prst="rect">
            <a:avLst/>
          </a:prstGeom>
          <a:noFill/>
        </p:spPr>
        <p:txBody>
          <a:bodyPr wrap="none" rtlCol="0">
            <a:spAutoFit/>
          </a:bodyPr>
          <a:lstStyle/>
          <a:p>
            <a:r>
              <a:rPr lang="en-US" sz="4000" dirty="0">
                <a:latin typeface="Helvetica" pitchFamily="2" charset="0"/>
              </a:rPr>
              <a:t>Client</a:t>
            </a:r>
          </a:p>
        </p:txBody>
      </p:sp>
      <p:sp>
        <p:nvSpPr>
          <p:cNvPr id="28" name="TextBox 27">
            <a:extLst>
              <a:ext uri="{FF2B5EF4-FFF2-40B4-BE49-F238E27FC236}">
                <a16:creationId xmlns:a16="http://schemas.microsoft.com/office/drawing/2014/main" id="{7572740C-155C-E848-8DE7-FBECFAF5BE2A}"/>
              </a:ext>
            </a:extLst>
          </p:cNvPr>
          <p:cNvSpPr txBox="1"/>
          <p:nvPr/>
        </p:nvSpPr>
        <p:spPr>
          <a:xfrm>
            <a:off x="8217500" y="3028752"/>
            <a:ext cx="1696298" cy="707886"/>
          </a:xfrm>
          <a:prstGeom prst="rect">
            <a:avLst/>
          </a:prstGeom>
          <a:noFill/>
        </p:spPr>
        <p:txBody>
          <a:bodyPr wrap="none" rtlCol="0">
            <a:spAutoFit/>
          </a:bodyPr>
          <a:lstStyle/>
          <a:p>
            <a:r>
              <a:rPr lang="en-US" sz="4000" dirty="0">
                <a:latin typeface="Helvetica" pitchFamily="2" charset="0"/>
              </a:rPr>
              <a:t>Server</a:t>
            </a:r>
          </a:p>
        </p:txBody>
      </p:sp>
      <p:sp>
        <p:nvSpPr>
          <p:cNvPr id="29" name="TextBox 28">
            <a:extLst>
              <a:ext uri="{FF2B5EF4-FFF2-40B4-BE49-F238E27FC236}">
                <a16:creationId xmlns:a16="http://schemas.microsoft.com/office/drawing/2014/main" id="{23396FB8-35FC-3A48-8816-96BFECB94F12}"/>
              </a:ext>
            </a:extLst>
          </p:cNvPr>
          <p:cNvSpPr txBox="1"/>
          <p:nvPr/>
        </p:nvSpPr>
        <p:spPr>
          <a:xfrm>
            <a:off x="2622164" y="3028752"/>
            <a:ext cx="1696298" cy="707886"/>
          </a:xfrm>
          <a:prstGeom prst="rect">
            <a:avLst/>
          </a:prstGeom>
          <a:noFill/>
        </p:spPr>
        <p:txBody>
          <a:bodyPr wrap="none" rtlCol="0">
            <a:spAutoFit/>
          </a:bodyPr>
          <a:lstStyle/>
          <a:p>
            <a:r>
              <a:rPr lang="en-US" sz="4000" dirty="0">
                <a:latin typeface="Helvetica" pitchFamily="2" charset="0"/>
              </a:rPr>
              <a:t>Server</a:t>
            </a:r>
          </a:p>
        </p:txBody>
      </p:sp>
      <p:sp>
        <p:nvSpPr>
          <p:cNvPr id="30" name="Rectangular Callout 29">
            <a:extLst>
              <a:ext uri="{FF2B5EF4-FFF2-40B4-BE49-F238E27FC236}">
                <a16:creationId xmlns:a16="http://schemas.microsoft.com/office/drawing/2014/main" id="{A6DF701A-526D-0D43-B5B3-F88BE0CAAE77}"/>
              </a:ext>
            </a:extLst>
          </p:cNvPr>
          <p:cNvSpPr/>
          <p:nvPr/>
        </p:nvSpPr>
        <p:spPr>
          <a:xfrm flipH="1">
            <a:off x="268976" y="1938645"/>
            <a:ext cx="2155371" cy="1257300"/>
          </a:xfrm>
          <a:prstGeom prst="wedgeRectCallout">
            <a:avLst>
              <a:gd name="adj1" fmla="val -64014"/>
              <a:gd name="adj2" fmla="val 8431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Its done, here’s the result. </a:t>
            </a:r>
          </a:p>
        </p:txBody>
      </p:sp>
    </p:spTree>
    <p:extLst>
      <p:ext uri="{BB962C8B-B14F-4D97-AF65-F5344CB8AC3E}">
        <p14:creationId xmlns:p14="http://schemas.microsoft.com/office/powerpoint/2010/main" val="22242049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a:xfrm>
            <a:off x="120570" y="142835"/>
            <a:ext cx="10515600" cy="1325563"/>
          </a:xfrm>
        </p:spPr>
        <p:txBody>
          <a:bodyPr/>
          <a:lstStyle/>
          <a:p>
            <a:r>
              <a:rPr lang="en-US" dirty="0"/>
              <a:t>Background – FFWD Delegation Design</a:t>
            </a:r>
          </a:p>
        </p:txBody>
      </p:sp>
      <p:grpSp>
        <p:nvGrpSpPr>
          <p:cNvPr id="3" name="Group 2">
            <a:extLst>
              <a:ext uri="{FF2B5EF4-FFF2-40B4-BE49-F238E27FC236}">
                <a16:creationId xmlns:a16="http://schemas.microsoft.com/office/drawing/2014/main" id="{DF47EA55-2BBB-3547-AA19-D00CFD986483}"/>
              </a:ext>
            </a:extLst>
          </p:cNvPr>
          <p:cNvGrpSpPr/>
          <p:nvPr/>
        </p:nvGrpSpPr>
        <p:grpSpPr>
          <a:xfrm>
            <a:off x="6487881" y="1683421"/>
            <a:ext cx="4023576" cy="3017682"/>
            <a:chOff x="7336971" y="3055021"/>
            <a:chExt cx="4023576" cy="3017682"/>
          </a:xfrm>
        </p:grpSpPr>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flipH="1">
              <a:off x="7336971" y="3055021"/>
              <a:ext cx="4023576" cy="3017682"/>
            </a:xfrm>
            <a:prstGeom prst="rect">
              <a:avLst/>
            </a:prstGeom>
          </p:spPr>
        </p:pic>
        <p:sp>
          <p:nvSpPr>
            <p:cNvPr id="15" name="TextBox 14">
              <a:extLst>
                <a:ext uri="{FF2B5EF4-FFF2-40B4-BE49-F238E27FC236}">
                  <a16:creationId xmlns:a16="http://schemas.microsoft.com/office/drawing/2014/main" id="{10157512-F159-184D-9FE9-9FC662B7D291}"/>
                </a:ext>
              </a:extLst>
            </p:cNvPr>
            <p:cNvSpPr txBox="1"/>
            <p:nvPr/>
          </p:nvSpPr>
          <p:spPr>
            <a:xfrm>
              <a:off x="8730345" y="5192485"/>
              <a:ext cx="1696298" cy="707886"/>
            </a:xfrm>
            <a:prstGeom prst="rect">
              <a:avLst/>
            </a:prstGeom>
            <a:noFill/>
          </p:spPr>
          <p:txBody>
            <a:bodyPr wrap="none" rtlCol="0">
              <a:spAutoFit/>
            </a:bodyPr>
            <a:lstStyle/>
            <a:p>
              <a:r>
                <a:rPr lang="en-US" sz="4000" dirty="0">
                  <a:latin typeface="Helvetica" pitchFamily="2" charset="0"/>
                </a:rPr>
                <a:t>Server</a:t>
              </a:r>
            </a:p>
          </p:txBody>
        </p:sp>
      </p:grpSp>
      <p:sp>
        <p:nvSpPr>
          <p:cNvPr id="6" name="Rectangle 5">
            <a:extLst>
              <a:ext uri="{FF2B5EF4-FFF2-40B4-BE49-F238E27FC236}">
                <a16:creationId xmlns:a16="http://schemas.microsoft.com/office/drawing/2014/main" id="{24AC1DC9-01CD-4240-853F-D36EDEC18FFF}"/>
              </a:ext>
            </a:extLst>
          </p:cNvPr>
          <p:cNvSpPr/>
          <p:nvPr/>
        </p:nvSpPr>
        <p:spPr>
          <a:xfrm>
            <a:off x="4882243" y="16004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0</a:t>
            </a:r>
          </a:p>
        </p:txBody>
      </p:sp>
      <p:sp>
        <p:nvSpPr>
          <p:cNvPr id="11" name="Rectangle 10">
            <a:extLst>
              <a:ext uri="{FF2B5EF4-FFF2-40B4-BE49-F238E27FC236}">
                <a16:creationId xmlns:a16="http://schemas.microsoft.com/office/drawing/2014/main" id="{7B9E7E9B-CE3F-DE46-81E5-7C3CEF44BEDD}"/>
              </a:ext>
            </a:extLst>
          </p:cNvPr>
          <p:cNvSpPr/>
          <p:nvPr/>
        </p:nvSpPr>
        <p:spPr>
          <a:xfrm>
            <a:off x="4882243" y="2041273"/>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a:t>
            </a:r>
          </a:p>
        </p:txBody>
      </p:sp>
      <p:sp>
        <p:nvSpPr>
          <p:cNvPr id="16" name="Rectangle 15">
            <a:extLst>
              <a:ext uri="{FF2B5EF4-FFF2-40B4-BE49-F238E27FC236}">
                <a16:creationId xmlns:a16="http://schemas.microsoft.com/office/drawing/2014/main" id="{D03598D4-BF80-634D-9B19-139C076BEFE7}"/>
              </a:ext>
            </a:extLst>
          </p:cNvPr>
          <p:cNvSpPr/>
          <p:nvPr/>
        </p:nvSpPr>
        <p:spPr>
          <a:xfrm>
            <a:off x="4857748"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0</a:t>
            </a:r>
          </a:p>
        </p:txBody>
      </p:sp>
      <p:sp>
        <p:nvSpPr>
          <p:cNvPr id="17" name="Rectangle 16">
            <a:extLst>
              <a:ext uri="{FF2B5EF4-FFF2-40B4-BE49-F238E27FC236}">
                <a16:creationId xmlns:a16="http://schemas.microsoft.com/office/drawing/2014/main" id="{40B0F1FB-A8EA-DB47-8FE1-09818D6A5C9D}"/>
              </a:ext>
            </a:extLst>
          </p:cNvPr>
          <p:cNvSpPr/>
          <p:nvPr/>
        </p:nvSpPr>
        <p:spPr>
          <a:xfrm>
            <a:off x="4857748"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a:t>
            </a:r>
          </a:p>
        </p:txBody>
      </p:sp>
      <p:sp>
        <p:nvSpPr>
          <p:cNvPr id="10" name="Rectangle 9">
            <a:extLst>
              <a:ext uri="{FF2B5EF4-FFF2-40B4-BE49-F238E27FC236}">
                <a16:creationId xmlns:a16="http://schemas.microsoft.com/office/drawing/2014/main" id="{EC35ADCA-CD1A-9946-8E26-66ADE084650B}"/>
              </a:ext>
            </a:extLst>
          </p:cNvPr>
          <p:cNvSpPr/>
          <p:nvPr/>
        </p:nvSpPr>
        <p:spPr>
          <a:xfrm>
            <a:off x="10511457" y="1808490"/>
            <a:ext cx="1126671" cy="32410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Delegated Data Structure</a:t>
            </a:r>
          </a:p>
        </p:txBody>
      </p:sp>
      <p:grpSp>
        <p:nvGrpSpPr>
          <p:cNvPr id="21" name="Group 20">
            <a:extLst>
              <a:ext uri="{FF2B5EF4-FFF2-40B4-BE49-F238E27FC236}">
                <a16:creationId xmlns:a16="http://schemas.microsoft.com/office/drawing/2014/main" id="{C161A061-5EB8-ED48-B16C-C210CBD24DDC}"/>
              </a:ext>
            </a:extLst>
          </p:cNvPr>
          <p:cNvGrpSpPr/>
          <p:nvPr/>
        </p:nvGrpSpPr>
        <p:grpSpPr>
          <a:xfrm>
            <a:off x="266811" y="2841169"/>
            <a:ext cx="4023576" cy="3017682"/>
            <a:chOff x="352480" y="1601776"/>
            <a:chExt cx="4023576" cy="3017682"/>
          </a:xfrm>
        </p:grpSpPr>
        <p:pic>
          <p:nvPicPr>
            <p:cNvPr id="22" name="Picture 21">
              <a:extLst>
                <a:ext uri="{FF2B5EF4-FFF2-40B4-BE49-F238E27FC236}">
                  <a16:creationId xmlns:a16="http://schemas.microsoft.com/office/drawing/2014/main" id="{BCAE1C9D-C922-BA47-B863-99EE1D7EFB7A}"/>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23" name="TextBox 22">
              <a:extLst>
                <a:ext uri="{FF2B5EF4-FFF2-40B4-BE49-F238E27FC236}">
                  <a16:creationId xmlns:a16="http://schemas.microsoft.com/office/drawing/2014/main" id="{A54C6EF4-15FA-9044-B0F0-7A74870FBB3B}"/>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1</a:t>
              </a:r>
            </a:p>
          </p:txBody>
        </p:sp>
      </p:grpSp>
      <p:grpSp>
        <p:nvGrpSpPr>
          <p:cNvPr id="20" name="Group 19">
            <a:extLst>
              <a:ext uri="{FF2B5EF4-FFF2-40B4-BE49-F238E27FC236}">
                <a16:creationId xmlns:a16="http://schemas.microsoft.com/office/drawing/2014/main" id="{ACDE1893-4CD2-BC46-8B62-CE7E301A465C}"/>
              </a:ext>
            </a:extLst>
          </p:cNvPr>
          <p:cNvGrpSpPr/>
          <p:nvPr/>
        </p:nvGrpSpPr>
        <p:grpSpPr>
          <a:xfrm>
            <a:off x="336151" y="671041"/>
            <a:ext cx="4023576" cy="3017682"/>
            <a:chOff x="352480" y="1601776"/>
            <a:chExt cx="4023576" cy="3017682"/>
          </a:xfrm>
        </p:grpSpPr>
        <p:pic>
          <p:nvPicPr>
            <p:cNvPr id="12" name="Picture 11">
              <a:extLst>
                <a:ext uri="{FF2B5EF4-FFF2-40B4-BE49-F238E27FC236}">
                  <a16:creationId xmlns:a16="http://schemas.microsoft.com/office/drawing/2014/main" id="{C411F328-ADA4-7B4C-9AAA-5FF1433BC9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14" name="TextBox 13">
              <a:extLst>
                <a:ext uri="{FF2B5EF4-FFF2-40B4-BE49-F238E27FC236}">
                  <a16:creationId xmlns:a16="http://schemas.microsoft.com/office/drawing/2014/main" id="{A3AF6FAB-0CA4-4041-9685-7FD37115524F}"/>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0</a:t>
              </a:r>
            </a:p>
          </p:txBody>
        </p:sp>
      </p:grpSp>
    </p:spTree>
    <p:extLst>
      <p:ext uri="{BB962C8B-B14F-4D97-AF65-F5344CB8AC3E}">
        <p14:creationId xmlns:p14="http://schemas.microsoft.com/office/powerpoint/2010/main" val="39506693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a:xfrm>
            <a:off x="120570" y="142835"/>
            <a:ext cx="10515600" cy="1325563"/>
          </a:xfrm>
        </p:spPr>
        <p:txBody>
          <a:bodyPr/>
          <a:lstStyle/>
          <a:p>
            <a:r>
              <a:rPr lang="en-US" dirty="0"/>
              <a:t>Background – FFWD Delegation Design</a:t>
            </a:r>
          </a:p>
        </p:txBody>
      </p:sp>
      <p:grpSp>
        <p:nvGrpSpPr>
          <p:cNvPr id="3" name="Group 2">
            <a:extLst>
              <a:ext uri="{FF2B5EF4-FFF2-40B4-BE49-F238E27FC236}">
                <a16:creationId xmlns:a16="http://schemas.microsoft.com/office/drawing/2014/main" id="{DF47EA55-2BBB-3547-AA19-D00CFD986483}"/>
              </a:ext>
            </a:extLst>
          </p:cNvPr>
          <p:cNvGrpSpPr/>
          <p:nvPr/>
        </p:nvGrpSpPr>
        <p:grpSpPr>
          <a:xfrm>
            <a:off x="6487881" y="1683421"/>
            <a:ext cx="4023576" cy="3017682"/>
            <a:chOff x="7336971" y="3055021"/>
            <a:chExt cx="4023576" cy="3017682"/>
          </a:xfrm>
        </p:grpSpPr>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flipH="1">
              <a:off x="7336971" y="3055021"/>
              <a:ext cx="4023576" cy="3017682"/>
            </a:xfrm>
            <a:prstGeom prst="rect">
              <a:avLst/>
            </a:prstGeom>
          </p:spPr>
        </p:pic>
        <p:sp>
          <p:nvSpPr>
            <p:cNvPr id="15" name="TextBox 14">
              <a:extLst>
                <a:ext uri="{FF2B5EF4-FFF2-40B4-BE49-F238E27FC236}">
                  <a16:creationId xmlns:a16="http://schemas.microsoft.com/office/drawing/2014/main" id="{10157512-F159-184D-9FE9-9FC662B7D291}"/>
                </a:ext>
              </a:extLst>
            </p:cNvPr>
            <p:cNvSpPr txBox="1"/>
            <p:nvPr/>
          </p:nvSpPr>
          <p:spPr>
            <a:xfrm>
              <a:off x="8730345" y="5192485"/>
              <a:ext cx="1696298" cy="707886"/>
            </a:xfrm>
            <a:prstGeom prst="rect">
              <a:avLst/>
            </a:prstGeom>
            <a:noFill/>
          </p:spPr>
          <p:txBody>
            <a:bodyPr wrap="none" rtlCol="0">
              <a:spAutoFit/>
            </a:bodyPr>
            <a:lstStyle/>
            <a:p>
              <a:r>
                <a:rPr lang="en-US" sz="4000" dirty="0">
                  <a:latin typeface="Helvetica" pitchFamily="2" charset="0"/>
                </a:rPr>
                <a:t>Server</a:t>
              </a:r>
            </a:p>
          </p:txBody>
        </p:sp>
      </p:grpSp>
      <p:sp>
        <p:nvSpPr>
          <p:cNvPr id="6" name="Rectangle 5">
            <a:extLst>
              <a:ext uri="{FF2B5EF4-FFF2-40B4-BE49-F238E27FC236}">
                <a16:creationId xmlns:a16="http://schemas.microsoft.com/office/drawing/2014/main" id="{24AC1DC9-01CD-4240-853F-D36EDEC18FFF}"/>
              </a:ext>
            </a:extLst>
          </p:cNvPr>
          <p:cNvSpPr/>
          <p:nvPr/>
        </p:nvSpPr>
        <p:spPr>
          <a:xfrm>
            <a:off x="4882243" y="16004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0</a:t>
            </a:r>
          </a:p>
        </p:txBody>
      </p:sp>
      <p:sp>
        <p:nvSpPr>
          <p:cNvPr id="11" name="Rectangle 10">
            <a:extLst>
              <a:ext uri="{FF2B5EF4-FFF2-40B4-BE49-F238E27FC236}">
                <a16:creationId xmlns:a16="http://schemas.microsoft.com/office/drawing/2014/main" id="{7B9E7E9B-CE3F-DE46-81E5-7C3CEF44BEDD}"/>
              </a:ext>
            </a:extLst>
          </p:cNvPr>
          <p:cNvSpPr/>
          <p:nvPr/>
        </p:nvSpPr>
        <p:spPr>
          <a:xfrm>
            <a:off x="4882243" y="20412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a:t>
            </a:r>
          </a:p>
        </p:txBody>
      </p:sp>
      <p:sp>
        <p:nvSpPr>
          <p:cNvPr id="16" name="Rectangle 15">
            <a:extLst>
              <a:ext uri="{FF2B5EF4-FFF2-40B4-BE49-F238E27FC236}">
                <a16:creationId xmlns:a16="http://schemas.microsoft.com/office/drawing/2014/main" id="{D03598D4-BF80-634D-9B19-139C076BEFE7}"/>
              </a:ext>
            </a:extLst>
          </p:cNvPr>
          <p:cNvSpPr/>
          <p:nvPr/>
        </p:nvSpPr>
        <p:spPr>
          <a:xfrm>
            <a:off x="4857748"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0</a:t>
            </a:r>
          </a:p>
        </p:txBody>
      </p:sp>
      <p:sp>
        <p:nvSpPr>
          <p:cNvPr id="17" name="Rectangle 16">
            <a:extLst>
              <a:ext uri="{FF2B5EF4-FFF2-40B4-BE49-F238E27FC236}">
                <a16:creationId xmlns:a16="http://schemas.microsoft.com/office/drawing/2014/main" id="{40B0F1FB-A8EA-DB47-8FE1-09818D6A5C9D}"/>
              </a:ext>
            </a:extLst>
          </p:cNvPr>
          <p:cNvSpPr/>
          <p:nvPr/>
        </p:nvSpPr>
        <p:spPr>
          <a:xfrm>
            <a:off x="4857748"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a:t>
            </a:r>
          </a:p>
        </p:txBody>
      </p:sp>
      <p:sp>
        <p:nvSpPr>
          <p:cNvPr id="10" name="Rectangle 9">
            <a:extLst>
              <a:ext uri="{FF2B5EF4-FFF2-40B4-BE49-F238E27FC236}">
                <a16:creationId xmlns:a16="http://schemas.microsoft.com/office/drawing/2014/main" id="{EC35ADCA-CD1A-9946-8E26-66ADE084650B}"/>
              </a:ext>
            </a:extLst>
          </p:cNvPr>
          <p:cNvSpPr/>
          <p:nvPr/>
        </p:nvSpPr>
        <p:spPr>
          <a:xfrm>
            <a:off x="10511457" y="1808490"/>
            <a:ext cx="1126671" cy="32410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Delegated Data Structure</a:t>
            </a:r>
          </a:p>
        </p:txBody>
      </p:sp>
      <p:grpSp>
        <p:nvGrpSpPr>
          <p:cNvPr id="21" name="Group 20">
            <a:extLst>
              <a:ext uri="{FF2B5EF4-FFF2-40B4-BE49-F238E27FC236}">
                <a16:creationId xmlns:a16="http://schemas.microsoft.com/office/drawing/2014/main" id="{C161A061-5EB8-ED48-B16C-C210CBD24DDC}"/>
              </a:ext>
            </a:extLst>
          </p:cNvPr>
          <p:cNvGrpSpPr/>
          <p:nvPr/>
        </p:nvGrpSpPr>
        <p:grpSpPr>
          <a:xfrm>
            <a:off x="266811" y="2841169"/>
            <a:ext cx="4023576" cy="3017682"/>
            <a:chOff x="352480" y="1601776"/>
            <a:chExt cx="4023576" cy="3017682"/>
          </a:xfrm>
        </p:grpSpPr>
        <p:pic>
          <p:nvPicPr>
            <p:cNvPr id="22" name="Picture 21">
              <a:extLst>
                <a:ext uri="{FF2B5EF4-FFF2-40B4-BE49-F238E27FC236}">
                  <a16:creationId xmlns:a16="http://schemas.microsoft.com/office/drawing/2014/main" id="{BCAE1C9D-C922-BA47-B863-99EE1D7EFB7A}"/>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23" name="TextBox 22">
              <a:extLst>
                <a:ext uri="{FF2B5EF4-FFF2-40B4-BE49-F238E27FC236}">
                  <a16:creationId xmlns:a16="http://schemas.microsoft.com/office/drawing/2014/main" id="{A54C6EF4-15FA-9044-B0F0-7A74870FBB3B}"/>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1</a:t>
              </a:r>
            </a:p>
          </p:txBody>
        </p:sp>
      </p:grpSp>
      <p:grpSp>
        <p:nvGrpSpPr>
          <p:cNvPr id="20" name="Group 19">
            <a:extLst>
              <a:ext uri="{FF2B5EF4-FFF2-40B4-BE49-F238E27FC236}">
                <a16:creationId xmlns:a16="http://schemas.microsoft.com/office/drawing/2014/main" id="{ACDE1893-4CD2-BC46-8B62-CE7E301A465C}"/>
              </a:ext>
            </a:extLst>
          </p:cNvPr>
          <p:cNvGrpSpPr/>
          <p:nvPr/>
        </p:nvGrpSpPr>
        <p:grpSpPr>
          <a:xfrm>
            <a:off x="336151" y="671041"/>
            <a:ext cx="4023576" cy="3017682"/>
            <a:chOff x="352480" y="1601776"/>
            <a:chExt cx="4023576" cy="3017682"/>
          </a:xfrm>
        </p:grpSpPr>
        <p:pic>
          <p:nvPicPr>
            <p:cNvPr id="12" name="Picture 11">
              <a:extLst>
                <a:ext uri="{FF2B5EF4-FFF2-40B4-BE49-F238E27FC236}">
                  <a16:creationId xmlns:a16="http://schemas.microsoft.com/office/drawing/2014/main" id="{C411F328-ADA4-7B4C-9AAA-5FF1433BC9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14" name="TextBox 13">
              <a:extLst>
                <a:ext uri="{FF2B5EF4-FFF2-40B4-BE49-F238E27FC236}">
                  <a16:creationId xmlns:a16="http://schemas.microsoft.com/office/drawing/2014/main" id="{A3AF6FAB-0CA4-4041-9685-7FD37115524F}"/>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0</a:t>
              </a:r>
            </a:p>
          </p:txBody>
        </p:sp>
      </p:grpSp>
      <p:cxnSp>
        <p:nvCxnSpPr>
          <p:cNvPr id="7" name="Straight Arrow Connector 6">
            <a:extLst>
              <a:ext uri="{FF2B5EF4-FFF2-40B4-BE49-F238E27FC236}">
                <a16:creationId xmlns:a16="http://schemas.microsoft.com/office/drawing/2014/main" id="{2B78A6F3-1884-4E4F-88C9-09144770B537}"/>
              </a:ext>
            </a:extLst>
          </p:cNvPr>
          <p:cNvCxnSpPr/>
          <p:nvPr/>
        </p:nvCxnSpPr>
        <p:spPr>
          <a:xfrm>
            <a:off x="3820886" y="1808490"/>
            <a:ext cx="914400" cy="0"/>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F55945CC-8B77-6C47-972E-5B8DF371B42C}"/>
              </a:ext>
            </a:extLst>
          </p:cNvPr>
          <p:cNvCxnSpPr>
            <a:cxnSpLocks/>
          </p:cNvCxnSpPr>
          <p:nvPr/>
        </p:nvCxnSpPr>
        <p:spPr>
          <a:xfrm flipV="1">
            <a:off x="3566160" y="2280930"/>
            <a:ext cx="1169126" cy="1539955"/>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59597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a:xfrm>
            <a:off x="120570" y="142835"/>
            <a:ext cx="10515600" cy="1325563"/>
          </a:xfrm>
        </p:spPr>
        <p:txBody>
          <a:bodyPr/>
          <a:lstStyle/>
          <a:p>
            <a:r>
              <a:rPr lang="en-US" dirty="0"/>
              <a:t>Background – FFWD Delegation Design</a:t>
            </a:r>
          </a:p>
        </p:txBody>
      </p:sp>
      <p:grpSp>
        <p:nvGrpSpPr>
          <p:cNvPr id="3" name="Group 2">
            <a:extLst>
              <a:ext uri="{FF2B5EF4-FFF2-40B4-BE49-F238E27FC236}">
                <a16:creationId xmlns:a16="http://schemas.microsoft.com/office/drawing/2014/main" id="{DF47EA55-2BBB-3547-AA19-D00CFD986483}"/>
              </a:ext>
            </a:extLst>
          </p:cNvPr>
          <p:cNvGrpSpPr/>
          <p:nvPr/>
        </p:nvGrpSpPr>
        <p:grpSpPr>
          <a:xfrm>
            <a:off x="6487881" y="1683421"/>
            <a:ext cx="4023576" cy="3017682"/>
            <a:chOff x="7336971" y="3055021"/>
            <a:chExt cx="4023576" cy="3017682"/>
          </a:xfrm>
        </p:grpSpPr>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flipH="1">
              <a:off x="7336971" y="3055021"/>
              <a:ext cx="4023576" cy="3017682"/>
            </a:xfrm>
            <a:prstGeom prst="rect">
              <a:avLst/>
            </a:prstGeom>
          </p:spPr>
        </p:pic>
        <p:sp>
          <p:nvSpPr>
            <p:cNvPr id="15" name="TextBox 14">
              <a:extLst>
                <a:ext uri="{FF2B5EF4-FFF2-40B4-BE49-F238E27FC236}">
                  <a16:creationId xmlns:a16="http://schemas.microsoft.com/office/drawing/2014/main" id="{10157512-F159-184D-9FE9-9FC662B7D291}"/>
                </a:ext>
              </a:extLst>
            </p:cNvPr>
            <p:cNvSpPr txBox="1"/>
            <p:nvPr/>
          </p:nvSpPr>
          <p:spPr>
            <a:xfrm>
              <a:off x="8730345" y="5192485"/>
              <a:ext cx="1696298" cy="707886"/>
            </a:xfrm>
            <a:prstGeom prst="rect">
              <a:avLst/>
            </a:prstGeom>
            <a:noFill/>
          </p:spPr>
          <p:txBody>
            <a:bodyPr wrap="none" rtlCol="0">
              <a:spAutoFit/>
            </a:bodyPr>
            <a:lstStyle/>
            <a:p>
              <a:r>
                <a:rPr lang="en-US" sz="4000" dirty="0">
                  <a:latin typeface="Helvetica" pitchFamily="2" charset="0"/>
                </a:rPr>
                <a:t>Server</a:t>
              </a:r>
            </a:p>
          </p:txBody>
        </p:sp>
      </p:grpSp>
      <p:sp>
        <p:nvSpPr>
          <p:cNvPr id="6" name="Rectangle 5">
            <a:extLst>
              <a:ext uri="{FF2B5EF4-FFF2-40B4-BE49-F238E27FC236}">
                <a16:creationId xmlns:a16="http://schemas.microsoft.com/office/drawing/2014/main" id="{24AC1DC9-01CD-4240-853F-D36EDEC18FFF}"/>
              </a:ext>
            </a:extLst>
          </p:cNvPr>
          <p:cNvSpPr/>
          <p:nvPr/>
        </p:nvSpPr>
        <p:spPr>
          <a:xfrm>
            <a:off x="4882243" y="16004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0</a:t>
            </a:r>
          </a:p>
        </p:txBody>
      </p:sp>
      <p:sp>
        <p:nvSpPr>
          <p:cNvPr id="11" name="Rectangle 10">
            <a:extLst>
              <a:ext uri="{FF2B5EF4-FFF2-40B4-BE49-F238E27FC236}">
                <a16:creationId xmlns:a16="http://schemas.microsoft.com/office/drawing/2014/main" id="{7B9E7E9B-CE3F-DE46-81E5-7C3CEF44BEDD}"/>
              </a:ext>
            </a:extLst>
          </p:cNvPr>
          <p:cNvSpPr/>
          <p:nvPr/>
        </p:nvSpPr>
        <p:spPr>
          <a:xfrm>
            <a:off x="4882243" y="20412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a:t>
            </a:r>
          </a:p>
        </p:txBody>
      </p:sp>
      <p:sp>
        <p:nvSpPr>
          <p:cNvPr id="16" name="Rectangle 15">
            <a:extLst>
              <a:ext uri="{FF2B5EF4-FFF2-40B4-BE49-F238E27FC236}">
                <a16:creationId xmlns:a16="http://schemas.microsoft.com/office/drawing/2014/main" id="{D03598D4-BF80-634D-9B19-139C076BEFE7}"/>
              </a:ext>
            </a:extLst>
          </p:cNvPr>
          <p:cNvSpPr/>
          <p:nvPr/>
        </p:nvSpPr>
        <p:spPr>
          <a:xfrm>
            <a:off x="4857748"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0</a:t>
            </a:r>
          </a:p>
        </p:txBody>
      </p:sp>
      <p:sp>
        <p:nvSpPr>
          <p:cNvPr id="17" name="Rectangle 16">
            <a:extLst>
              <a:ext uri="{FF2B5EF4-FFF2-40B4-BE49-F238E27FC236}">
                <a16:creationId xmlns:a16="http://schemas.microsoft.com/office/drawing/2014/main" id="{40B0F1FB-A8EA-DB47-8FE1-09818D6A5C9D}"/>
              </a:ext>
            </a:extLst>
          </p:cNvPr>
          <p:cNvSpPr/>
          <p:nvPr/>
        </p:nvSpPr>
        <p:spPr>
          <a:xfrm>
            <a:off x="4857748"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a:t>
            </a:r>
          </a:p>
        </p:txBody>
      </p:sp>
      <p:sp>
        <p:nvSpPr>
          <p:cNvPr id="10" name="Rectangle 9">
            <a:extLst>
              <a:ext uri="{FF2B5EF4-FFF2-40B4-BE49-F238E27FC236}">
                <a16:creationId xmlns:a16="http://schemas.microsoft.com/office/drawing/2014/main" id="{EC35ADCA-CD1A-9946-8E26-66ADE084650B}"/>
              </a:ext>
            </a:extLst>
          </p:cNvPr>
          <p:cNvSpPr/>
          <p:nvPr/>
        </p:nvSpPr>
        <p:spPr>
          <a:xfrm>
            <a:off x="10511457" y="1808490"/>
            <a:ext cx="1126671" cy="32410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Delegated Data Structure</a:t>
            </a:r>
          </a:p>
        </p:txBody>
      </p:sp>
      <p:grpSp>
        <p:nvGrpSpPr>
          <p:cNvPr id="21" name="Group 20">
            <a:extLst>
              <a:ext uri="{FF2B5EF4-FFF2-40B4-BE49-F238E27FC236}">
                <a16:creationId xmlns:a16="http://schemas.microsoft.com/office/drawing/2014/main" id="{C161A061-5EB8-ED48-B16C-C210CBD24DDC}"/>
              </a:ext>
            </a:extLst>
          </p:cNvPr>
          <p:cNvGrpSpPr/>
          <p:nvPr/>
        </p:nvGrpSpPr>
        <p:grpSpPr>
          <a:xfrm>
            <a:off x="266811" y="2841169"/>
            <a:ext cx="4023576" cy="3017682"/>
            <a:chOff x="352480" y="1601776"/>
            <a:chExt cx="4023576" cy="3017682"/>
          </a:xfrm>
        </p:grpSpPr>
        <p:pic>
          <p:nvPicPr>
            <p:cNvPr id="22" name="Picture 21">
              <a:extLst>
                <a:ext uri="{FF2B5EF4-FFF2-40B4-BE49-F238E27FC236}">
                  <a16:creationId xmlns:a16="http://schemas.microsoft.com/office/drawing/2014/main" id="{BCAE1C9D-C922-BA47-B863-99EE1D7EFB7A}"/>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23" name="TextBox 22">
              <a:extLst>
                <a:ext uri="{FF2B5EF4-FFF2-40B4-BE49-F238E27FC236}">
                  <a16:creationId xmlns:a16="http://schemas.microsoft.com/office/drawing/2014/main" id="{A54C6EF4-15FA-9044-B0F0-7A74870FBB3B}"/>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1</a:t>
              </a:r>
            </a:p>
          </p:txBody>
        </p:sp>
      </p:grpSp>
      <p:grpSp>
        <p:nvGrpSpPr>
          <p:cNvPr id="20" name="Group 19">
            <a:extLst>
              <a:ext uri="{FF2B5EF4-FFF2-40B4-BE49-F238E27FC236}">
                <a16:creationId xmlns:a16="http://schemas.microsoft.com/office/drawing/2014/main" id="{ACDE1893-4CD2-BC46-8B62-CE7E301A465C}"/>
              </a:ext>
            </a:extLst>
          </p:cNvPr>
          <p:cNvGrpSpPr/>
          <p:nvPr/>
        </p:nvGrpSpPr>
        <p:grpSpPr>
          <a:xfrm>
            <a:off x="336151" y="671041"/>
            <a:ext cx="4023576" cy="3017682"/>
            <a:chOff x="352480" y="1601776"/>
            <a:chExt cx="4023576" cy="3017682"/>
          </a:xfrm>
        </p:grpSpPr>
        <p:pic>
          <p:nvPicPr>
            <p:cNvPr id="12" name="Picture 11">
              <a:extLst>
                <a:ext uri="{FF2B5EF4-FFF2-40B4-BE49-F238E27FC236}">
                  <a16:creationId xmlns:a16="http://schemas.microsoft.com/office/drawing/2014/main" id="{C411F328-ADA4-7B4C-9AAA-5FF1433BC9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14" name="TextBox 13">
              <a:extLst>
                <a:ext uri="{FF2B5EF4-FFF2-40B4-BE49-F238E27FC236}">
                  <a16:creationId xmlns:a16="http://schemas.microsoft.com/office/drawing/2014/main" id="{A3AF6FAB-0CA4-4041-9685-7FD37115524F}"/>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0</a:t>
              </a:r>
            </a:p>
          </p:txBody>
        </p:sp>
      </p:grpSp>
      <p:cxnSp>
        <p:nvCxnSpPr>
          <p:cNvPr id="7" name="Straight Arrow Connector 6">
            <a:extLst>
              <a:ext uri="{FF2B5EF4-FFF2-40B4-BE49-F238E27FC236}">
                <a16:creationId xmlns:a16="http://schemas.microsoft.com/office/drawing/2014/main" id="{2B78A6F3-1884-4E4F-88C9-09144770B537}"/>
              </a:ext>
            </a:extLst>
          </p:cNvPr>
          <p:cNvCxnSpPr>
            <a:cxnSpLocks/>
          </p:cNvCxnSpPr>
          <p:nvPr/>
        </p:nvCxnSpPr>
        <p:spPr>
          <a:xfrm>
            <a:off x="6487881" y="1808490"/>
            <a:ext cx="843648" cy="836739"/>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22971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a:xfrm>
            <a:off x="120570" y="142835"/>
            <a:ext cx="10515600" cy="1325563"/>
          </a:xfrm>
        </p:spPr>
        <p:txBody>
          <a:bodyPr/>
          <a:lstStyle/>
          <a:p>
            <a:r>
              <a:rPr lang="en-US" dirty="0"/>
              <a:t>Background – FFWD Delegation Design</a:t>
            </a:r>
          </a:p>
        </p:txBody>
      </p:sp>
      <p:grpSp>
        <p:nvGrpSpPr>
          <p:cNvPr id="3" name="Group 2">
            <a:extLst>
              <a:ext uri="{FF2B5EF4-FFF2-40B4-BE49-F238E27FC236}">
                <a16:creationId xmlns:a16="http://schemas.microsoft.com/office/drawing/2014/main" id="{DF47EA55-2BBB-3547-AA19-D00CFD986483}"/>
              </a:ext>
            </a:extLst>
          </p:cNvPr>
          <p:cNvGrpSpPr/>
          <p:nvPr/>
        </p:nvGrpSpPr>
        <p:grpSpPr>
          <a:xfrm>
            <a:off x="6487881" y="1683421"/>
            <a:ext cx="4023576" cy="3017682"/>
            <a:chOff x="7336971" y="3055021"/>
            <a:chExt cx="4023576" cy="3017682"/>
          </a:xfrm>
        </p:grpSpPr>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flipH="1">
              <a:off x="7336971" y="3055021"/>
              <a:ext cx="4023576" cy="3017682"/>
            </a:xfrm>
            <a:prstGeom prst="rect">
              <a:avLst/>
            </a:prstGeom>
          </p:spPr>
        </p:pic>
        <p:sp>
          <p:nvSpPr>
            <p:cNvPr id="15" name="TextBox 14">
              <a:extLst>
                <a:ext uri="{FF2B5EF4-FFF2-40B4-BE49-F238E27FC236}">
                  <a16:creationId xmlns:a16="http://schemas.microsoft.com/office/drawing/2014/main" id="{10157512-F159-184D-9FE9-9FC662B7D291}"/>
                </a:ext>
              </a:extLst>
            </p:cNvPr>
            <p:cNvSpPr txBox="1"/>
            <p:nvPr/>
          </p:nvSpPr>
          <p:spPr>
            <a:xfrm>
              <a:off x="8730345" y="5192485"/>
              <a:ext cx="1696298" cy="707886"/>
            </a:xfrm>
            <a:prstGeom prst="rect">
              <a:avLst/>
            </a:prstGeom>
            <a:noFill/>
          </p:spPr>
          <p:txBody>
            <a:bodyPr wrap="none" rtlCol="0">
              <a:spAutoFit/>
            </a:bodyPr>
            <a:lstStyle/>
            <a:p>
              <a:r>
                <a:rPr lang="en-US" sz="4000" dirty="0">
                  <a:latin typeface="Helvetica" pitchFamily="2" charset="0"/>
                </a:rPr>
                <a:t>Server</a:t>
              </a:r>
            </a:p>
          </p:txBody>
        </p:sp>
      </p:grpSp>
      <p:sp>
        <p:nvSpPr>
          <p:cNvPr id="6" name="Rectangle 5">
            <a:extLst>
              <a:ext uri="{FF2B5EF4-FFF2-40B4-BE49-F238E27FC236}">
                <a16:creationId xmlns:a16="http://schemas.microsoft.com/office/drawing/2014/main" id="{24AC1DC9-01CD-4240-853F-D36EDEC18FFF}"/>
              </a:ext>
            </a:extLst>
          </p:cNvPr>
          <p:cNvSpPr/>
          <p:nvPr/>
        </p:nvSpPr>
        <p:spPr>
          <a:xfrm>
            <a:off x="4882243" y="16004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0</a:t>
            </a:r>
          </a:p>
        </p:txBody>
      </p:sp>
      <p:sp>
        <p:nvSpPr>
          <p:cNvPr id="11" name="Rectangle 10">
            <a:extLst>
              <a:ext uri="{FF2B5EF4-FFF2-40B4-BE49-F238E27FC236}">
                <a16:creationId xmlns:a16="http://schemas.microsoft.com/office/drawing/2014/main" id="{7B9E7E9B-CE3F-DE46-81E5-7C3CEF44BEDD}"/>
              </a:ext>
            </a:extLst>
          </p:cNvPr>
          <p:cNvSpPr/>
          <p:nvPr/>
        </p:nvSpPr>
        <p:spPr>
          <a:xfrm>
            <a:off x="4882243" y="20412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a:t>
            </a:r>
          </a:p>
        </p:txBody>
      </p:sp>
      <p:sp>
        <p:nvSpPr>
          <p:cNvPr id="16" name="Rectangle 15">
            <a:extLst>
              <a:ext uri="{FF2B5EF4-FFF2-40B4-BE49-F238E27FC236}">
                <a16:creationId xmlns:a16="http://schemas.microsoft.com/office/drawing/2014/main" id="{D03598D4-BF80-634D-9B19-139C076BEFE7}"/>
              </a:ext>
            </a:extLst>
          </p:cNvPr>
          <p:cNvSpPr/>
          <p:nvPr/>
        </p:nvSpPr>
        <p:spPr>
          <a:xfrm>
            <a:off x="4857748"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0</a:t>
            </a:r>
          </a:p>
        </p:txBody>
      </p:sp>
      <p:sp>
        <p:nvSpPr>
          <p:cNvPr id="17" name="Rectangle 16">
            <a:extLst>
              <a:ext uri="{FF2B5EF4-FFF2-40B4-BE49-F238E27FC236}">
                <a16:creationId xmlns:a16="http://schemas.microsoft.com/office/drawing/2014/main" id="{40B0F1FB-A8EA-DB47-8FE1-09818D6A5C9D}"/>
              </a:ext>
            </a:extLst>
          </p:cNvPr>
          <p:cNvSpPr/>
          <p:nvPr/>
        </p:nvSpPr>
        <p:spPr>
          <a:xfrm>
            <a:off x="4857748"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a:t>
            </a:r>
          </a:p>
        </p:txBody>
      </p:sp>
      <p:sp>
        <p:nvSpPr>
          <p:cNvPr id="10" name="Rectangle 9">
            <a:extLst>
              <a:ext uri="{FF2B5EF4-FFF2-40B4-BE49-F238E27FC236}">
                <a16:creationId xmlns:a16="http://schemas.microsoft.com/office/drawing/2014/main" id="{EC35ADCA-CD1A-9946-8E26-66ADE084650B}"/>
              </a:ext>
            </a:extLst>
          </p:cNvPr>
          <p:cNvSpPr/>
          <p:nvPr/>
        </p:nvSpPr>
        <p:spPr>
          <a:xfrm>
            <a:off x="10511457" y="1808490"/>
            <a:ext cx="1126671" cy="324102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Delegated Data Structure</a:t>
            </a:r>
          </a:p>
        </p:txBody>
      </p:sp>
      <p:grpSp>
        <p:nvGrpSpPr>
          <p:cNvPr id="21" name="Group 20">
            <a:extLst>
              <a:ext uri="{FF2B5EF4-FFF2-40B4-BE49-F238E27FC236}">
                <a16:creationId xmlns:a16="http://schemas.microsoft.com/office/drawing/2014/main" id="{C161A061-5EB8-ED48-B16C-C210CBD24DDC}"/>
              </a:ext>
            </a:extLst>
          </p:cNvPr>
          <p:cNvGrpSpPr/>
          <p:nvPr/>
        </p:nvGrpSpPr>
        <p:grpSpPr>
          <a:xfrm>
            <a:off x="266811" y="2841169"/>
            <a:ext cx="4023576" cy="3017682"/>
            <a:chOff x="352480" y="1601776"/>
            <a:chExt cx="4023576" cy="3017682"/>
          </a:xfrm>
        </p:grpSpPr>
        <p:pic>
          <p:nvPicPr>
            <p:cNvPr id="22" name="Picture 21">
              <a:extLst>
                <a:ext uri="{FF2B5EF4-FFF2-40B4-BE49-F238E27FC236}">
                  <a16:creationId xmlns:a16="http://schemas.microsoft.com/office/drawing/2014/main" id="{BCAE1C9D-C922-BA47-B863-99EE1D7EFB7A}"/>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23" name="TextBox 22">
              <a:extLst>
                <a:ext uri="{FF2B5EF4-FFF2-40B4-BE49-F238E27FC236}">
                  <a16:creationId xmlns:a16="http://schemas.microsoft.com/office/drawing/2014/main" id="{A54C6EF4-15FA-9044-B0F0-7A74870FBB3B}"/>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1</a:t>
              </a:r>
            </a:p>
          </p:txBody>
        </p:sp>
      </p:grpSp>
      <p:grpSp>
        <p:nvGrpSpPr>
          <p:cNvPr id="20" name="Group 19">
            <a:extLst>
              <a:ext uri="{FF2B5EF4-FFF2-40B4-BE49-F238E27FC236}">
                <a16:creationId xmlns:a16="http://schemas.microsoft.com/office/drawing/2014/main" id="{ACDE1893-4CD2-BC46-8B62-CE7E301A465C}"/>
              </a:ext>
            </a:extLst>
          </p:cNvPr>
          <p:cNvGrpSpPr/>
          <p:nvPr/>
        </p:nvGrpSpPr>
        <p:grpSpPr>
          <a:xfrm>
            <a:off x="336151" y="671041"/>
            <a:ext cx="4023576" cy="3017682"/>
            <a:chOff x="352480" y="1601776"/>
            <a:chExt cx="4023576" cy="3017682"/>
          </a:xfrm>
        </p:grpSpPr>
        <p:pic>
          <p:nvPicPr>
            <p:cNvPr id="12" name="Picture 11">
              <a:extLst>
                <a:ext uri="{FF2B5EF4-FFF2-40B4-BE49-F238E27FC236}">
                  <a16:creationId xmlns:a16="http://schemas.microsoft.com/office/drawing/2014/main" id="{C411F328-ADA4-7B4C-9AAA-5FF1433BC9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14" name="TextBox 13">
              <a:extLst>
                <a:ext uri="{FF2B5EF4-FFF2-40B4-BE49-F238E27FC236}">
                  <a16:creationId xmlns:a16="http://schemas.microsoft.com/office/drawing/2014/main" id="{A3AF6FAB-0CA4-4041-9685-7FD37115524F}"/>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0</a:t>
              </a:r>
            </a:p>
          </p:txBody>
        </p:sp>
      </p:grpSp>
      <p:cxnSp>
        <p:nvCxnSpPr>
          <p:cNvPr id="18" name="Straight Arrow Connector 17">
            <a:extLst>
              <a:ext uri="{FF2B5EF4-FFF2-40B4-BE49-F238E27FC236}">
                <a16:creationId xmlns:a16="http://schemas.microsoft.com/office/drawing/2014/main" id="{E1D9A3E7-D48E-A342-835A-F02395CDB90E}"/>
              </a:ext>
            </a:extLst>
          </p:cNvPr>
          <p:cNvCxnSpPr>
            <a:cxnSpLocks/>
          </p:cNvCxnSpPr>
          <p:nvPr/>
        </p:nvCxnSpPr>
        <p:spPr>
          <a:xfrm>
            <a:off x="9577553" y="2878012"/>
            <a:ext cx="843648" cy="0"/>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9976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a:xfrm>
            <a:off x="120570" y="142835"/>
            <a:ext cx="10515600" cy="1325563"/>
          </a:xfrm>
        </p:spPr>
        <p:txBody>
          <a:bodyPr/>
          <a:lstStyle/>
          <a:p>
            <a:r>
              <a:rPr lang="en-US" dirty="0"/>
              <a:t>Background – FFWD Delegation Design</a:t>
            </a:r>
          </a:p>
        </p:txBody>
      </p:sp>
      <p:grpSp>
        <p:nvGrpSpPr>
          <p:cNvPr id="3" name="Group 2">
            <a:extLst>
              <a:ext uri="{FF2B5EF4-FFF2-40B4-BE49-F238E27FC236}">
                <a16:creationId xmlns:a16="http://schemas.microsoft.com/office/drawing/2014/main" id="{DF47EA55-2BBB-3547-AA19-D00CFD986483}"/>
              </a:ext>
            </a:extLst>
          </p:cNvPr>
          <p:cNvGrpSpPr/>
          <p:nvPr/>
        </p:nvGrpSpPr>
        <p:grpSpPr>
          <a:xfrm>
            <a:off x="6487881" y="1683421"/>
            <a:ext cx="4023576" cy="3017682"/>
            <a:chOff x="7336971" y="3055021"/>
            <a:chExt cx="4023576" cy="3017682"/>
          </a:xfrm>
        </p:grpSpPr>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flipH="1">
              <a:off x="7336971" y="3055021"/>
              <a:ext cx="4023576" cy="3017682"/>
            </a:xfrm>
            <a:prstGeom prst="rect">
              <a:avLst/>
            </a:prstGeom>
          </p:spPr>
        </p:pic>
        <p:sp>
          <p:nvSpPr>
            <p:cNvPr id="15" name="TextBox 14">
              <a:extLst>
                <a:ext uri="{FF2B5EF4-FFF2-40B4-BE49-F238E27FC236}">
                  <a16:creationId xmlns:a16="http://schemas.microsoft.com/office/drawing/2014/main" id="{10157512-F159-184D-9FE9-9FC662B7D291}"/>
                </a:ext>
              </a:extLst>
            </p:cNvPr>
            <p:cNvSpPr txBox="1"/>
            <p:nvPr/>
          </p:nvSpPr>
          <p:spPr>
            <a:xfrm>
              <a:off x="8730345" y="5192485"/>
              <a:ext cx="1696298" cy="707886"/>
            </a:xfrm>
            <a:prstGeom prst="rect">
              <a:avLst/>
            </a:prstGeom>
            <a:noFill/>
          </p:spPr>
          <p:txBody>
            <a:bodyPr wrap="none" rtlCol="0">
              <a:spAutoFit/>
            </a:bodyPr>
            <a:lstStyle/>
            <a:p>
              <a:r>
                <a:rPr lang="en-US" sz="4000" dirty="0">
                  <a:latin typeface="Helvetica" pitchFamily="2" charset="0"/>
                </a:rPr>
                <a:t>Server</a:t>
              </a:r>
            </a:p>
          </p:txBody>
        </p:sp>
      </p:grpSp>
      <p:sp>
        <p:nvSpPr>
          <p:cNvPr id="6" name="Rectangle 5">
            <a:extLst>
              <a:ext uri="{FF2B5EF4-FFF2-40B4-BE49-F238E27FC236}">
                <a16:creationId xmlns:a16="http://schemas.microsoft.com/office/drawing/2014/main" id="{24AC1DC9-01CD-4240-853F-D36EDEC18FFF}"/>
              </a:ext>
            </a:extLst>
          </p:cNvPr>
          <p:cNvSpPr/>
          <p:nvPr/>
        </p:nvSpPr>
        <p:spPr>
          <a:xfrm>
            <a:off x="4882243" y="16004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0</a:t>
            </a:r>
          </a:p>
        </p:txBody>
      </p:sp>
      <p:sp>
        <p:nvSpPr>
          <p:cNvPr id="11" name="Rectangle 10">
            <a:extLst>
              <a:ext uri="{FF2B5EF4-FFF2-40B4-BE49-F238E27FC236}">
                <a16:creationId xmlns:a16="http://schemas.microsoft.com/office/drawing/2014/main" id="{7B9E7E9B-CE3F-DE46-81E5-7C3CEF44BEDD}"/>
              </a:ext>
            </a:extLst>
          </p:cNvPr>
          <p:cNvSpPr/>
          <p:nvPr/>
        </p:nvSpPr>
        <p:spPr>
          <a:xfrm>
            <a:off x="4882243" y="2041273"/>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a:t>
            </a:r>
          </a:p>
        </p:txBody>
      </p:sp>
      <p:sp>
        <p:nvSpPr>
          <p:cNvPr id="16" name="Rectangle 15">
            <a:extLst>
              <a:ext uri="{FF2B5EF4-FFF2-40B4-BE49-F238E27FC236}">
                <a16:creationId xmlns:a16="http://schemas.microsoft.com/office/drawing/2014/main" id="{D03598D4-BF80-634D-9B19-139C076BEFE7}"/>
              </a:ext>
            </a:extLst>
          </p:cNvPr>
          <p:cNvSpPr/>
          <p:nvPr/>
        </p:nvSpPr>
        <p:spPr>
          <a:xfrm>
            <a:off x="4857748" y="393498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0</a:t>
            </a:r>
          </a:p>
        </p:txBody>
      </p:sp>
      <p:sp>
        <p:nvSpPr>
          <p:cNvPr id="17" name="Rectangle 16">
            <a:extLst>
              <a:ext uri="{FF2B5EF4-FFF2-40B4-BE49-F238E27FC236}">
                <a16:creationId xmlns:a16="http://schemas.microsoft.com/office/drawing/2014/main" id="{40B0F1FB-A8EA-DB47-8FE1-09818D6A5C9D}"/>
              </a:ext>
            </a:extLst>
          </p:cNvPr>
          <p:cNvSpPr/>
          <p:nvPr/>
        </p:nvSpPr>
        <p:spPr>
          <a:xfrm>
            <a:off x="4857748"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a:t>
            </a:r>
          </a:p>
        </p:txBody>
      </p:sp>
      <p:sp>
        <p:nvSpPr>
          <p:cNvPr id="10" name="Rectangle 9">
            <a:extLst>
              <a:ext uri="{FF2B5EF4-FFF2-40B4-BE49-F238E27FC236}">
                <a16:creationId xmlns:a16="http://schemas.microsoft.com/office/drawing/2014/main" id="{EC35ADCA-CD1A-9946-8E26-66ADE084650B}"/>
              </a:ext>
            </a:extLst>
          </p:cNvPr>
          <p:cNvSpPr/>
          <p:nvPr/>
        </p:nvSpPr>
        <p:spPr>
          <a:xfrm>
            <a:off x="10511457" y="1808490"/>
            <a:ext cx="1126671" cy="324102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Delegated Data Structure</a:t>
            </a:r>
          </a:p>
        </p:txBody>
      </p:sp>
      <p:grpSp>
        <p:nvGrpSpPr>
          <p:cNvPr id="21" name="Group 20">
            <a:extLst>
              <a:ext uri="{FF2B5EF4-FFF2-40B4-BE49-F238E27FC236}">
                <a16:creationId xmlns:a16="http://schemas.microsoft.com/office/drawing/2014/main" id="{C161A061-5EB8-ED48-B16C-C210CBD24DDC}"/>
              </a:ext>
            </a:extLst>
          </p:cNvPr>
          <p:cNvGrpSpPr/>
          <p:nvPr/>
        </p:nvGrpSpPr>
        <p:grpSpPr>
          <a:xfrm>
            <a:off x="266811" y="2841169"/>
            <a:ext cx="4023576" cy="3017682"/>
            <a:chOff x="352480" y="1601776"/>
            <a:chExt cx="4023576" cy="3017682"/>
          </a:xfrm>
        </p:grpSpPr>
        <p:pic>
          <p:nvPicPr>
            <p:cNvPr id="22" name="Picture 21">
              <a:extLst>
                <a:ext uri="{FF2B5EF4-FFF2-40B4-BE49-F238E27FC236}">
                  <a16:creationId xmlns:a16="http://schemas.microsoft.com/office/drawing/2014/main" id="{BCAE1C9D-C922-BA47-B863-99EE1D7EFB7A}"/>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23" name="TextBox 22">
              <a:extLst>
                <a:ext uri="{FF2B5EF4-FFF2-40B4-BE49-F238E27FC236}">
                  <a16:creationId xmlns:a16="http://schemas.microsoft.com/office/drawing/2014/main" id="{A54C6EF4-15FA-9044-B0F0-7A74870FBB3B}"/>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1</a:t>
              </a:r>
            </a:p>
          </p:txBody>
        </p:sp>
      </p:grpSp>
      <p:grpSp>
        <p:nvGrpSpPr>
          <p:cNvPr id="20" name="Group 19">
            <a:extLst>
              <a:ext uri="{FF2B5EF4-FFF2-40B4-BE49-F238E27FC236}">
                <a16:creationId xmlns:a16="http://schemas.microsoft.com/office/drawing/2014/main" id="{ACDE1893-4CD2-BC46-8B62-CE7E301A465C}"/>
              </a:ext>
            </a:extLst>
          </p:cNvPr>
          <p:cNvGrpSpPr/>
          <p:nvPr/>
        </p:nvGrpSpPr>
        <p:grpSpPr>
          <a:xfrm>
            <a:off x="336151" y="671041"/>
            <a:ext cx="4023576" cy="3017682"/>
            <a:chOff x="352480" y="1601776"/>
            <a:chExt cx="4023576" cy="3017682"/>
          </a:xfrm>
        </p:grpSpPr>
        <p:pic>
          <p:nvPicPr>
            <p:cNvPr id="12" name="Picture 11">
              <a:extLst>
                <a:ext uri="{FF2B5EF4-FFF2-40B4-BE49-F238E27FC236}">
                  <a16:creationId xmlns:a16="http://schemas.microsoft.com/office/drawing/2014/main" id="{C411F328-ADA4-7B4C-9AAA-5FF1433BC9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6">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14" name="TextBox 13">
              <a:extLst>
                <a:ext uri="{FF2B5EF4-FFF2-40B4-BE49-F238E27FC236}">
                  <a16:creationId xmlns:a16="http://schemas.microsoft.com/office/drawing/2014/main" id="{A3AF6FAB-0CA4-4041-9685-7FD37115524F}"/>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0</a:t>
              </a:r>
            </a:p>
          </p:txBody>
        </p:sp>
      </p:grpSp>
      <p:cxnSp>
        <p:nvCxnSpPr>
          <p:cNvPr id="18" name="Straight Arrow Connector 17">
            <a:extLst>
              <a:ext uri="{FF2B5EF4-FFF2-40B4-BE49-F238E27FC236}">
                <a16:creationId xmlns:a16="http://schemas.microsoft.com/office/drawing/2014/main" id="{462AAAB9-62CD-4042-93B3-B484601D809B}"/>
              </a:ext>
            </a:extLst>
          </p:cNvPr>
          <p:cNvCxnSpPr>
            <a:cxnSpLocks/>
          </p:cNvCxnSpPr>
          <p:nvPr/>
        </p:nvCxnSpPr>
        <p:spPr>
          <a:xfrm flipH="1">
            <a:off x="6359973" y="3605862"/>
            <a:ext cx="1099458" cy="590706"/>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79046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a:xfrm>
            <a:off x="120570" y="142835"/>
            <a:ext cx="10515600" cy="1325563"/>
          </a:xfrm>
        </p:spPr>
        <p:txBody>
          <a:bodyPr/>
          <a:lstStyle/>
          <a:p>
            <a:r>
              <a:rPr lang="en-US" dirty="0"/>
              <a:t>Background – FFWD Delegation Design</a:t>
            </a:r>
          </a:p>
        </p:txBody>
      </p:sp>
      <p:grpSp>
        <p:nvGrpSpPr>
          <p:cNvPr id="3" name="Group 2">
            <a:extLst>
              <a:ext uri="{FF2B5EF4-FFF2-40B4-BE49-F238E27FC236}">
                <a16:creationId xmlns:a16="http://schemas.microsoft.com/office/drawing/2014/main" id="{DF47EA55-2BBB-3547-AA19-D00CFD986483}"/>
              </a:ext>
            </a:extLst>
          </p:cNvPr>
          <p:cNvGrpSpPr/>
          <p:nvPr/>
        </p:nvGrpSpPr>
        <p:grpSpPr>
          <a:xfrm>
            <a:off x="6487881" y="1683421"/>
            <a:ext cx="4023576" cy="3017682"/>
            <a:chOff x="7336971" y="3055021"/>
            <a:chExt cx="4023576" cy="3017682"/>
          </a:xfrm>
        </p:grpSpPr>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flipH="1">
              <a:off x="7336971" y="3055021"/>
              <a:ext cx="4023576" cy="3017682"/>
            </a:xfrm>
            <a:prstGeom prst="rect">
              <a:avLst/>
            </a:prstGeom>
          </p:spPr>
        </p:pic>
        <p:sp>
          <p:nvSpPr>
            <p:cNvPr id="15" name="TextBox 14">
              <a:extLst>
                <a:ext uri="{FF2B5EF4-FFF2-40B4-BE49-F238E27FC236}">
                  <a16:creationId xmlns:a16="http://schemas.microsoft.com/office/drawing/2014/main" id="{10157512-F159-184D-9FE9-9FC662B7D291}"/>
                </a:ext>
              </a:extLst>
            </p:cNvPr>
            <p:cNvSpPr txBox="1"/>
            <p:nvPr/>
          </p:nvSpPr>
          <p:spPr>
            <a:xfrm>
              <a:off x="8730345" y="5192485"/>
              <a:ext cx="1696298" cy="707886"/>
            </a:xfrm>
            <a:prstGeom prst="rect">
              <a:avLst/>
            </a:prstGeom>
            <a:noFill/>
          </p:spPr>
          <p:txBody>
            <a:bodyPr wrap="none" rtlCol="0">
              <a:spAutoFit/>
            </a:bodyPr>
            <a:lstStyle/>
            <a:p>
              <a:r>
                <a:rPr lang="en-US" sz="4000" dirty="0">
                  <a:latin typeface="Helvetica" pitchFamily="2" charset="0"/>
                </a:rPr>
                <a:t>Server</a:t>
              </a:r>
            </a:p>
          </p:txBody>
        </p:sp>
      </p:grpSp>
      <p:sp>
        <p:nvSpPr>
          <p:cNvPr id="6" name="Rectangle 5">
            <a:extLst>
              <a:ext uri="{FF2B5EF4-FFF2-40B4-BE49-F238E27FC236}">
                <a16:creationId xmlns:a16="http://schemas.microsoft.com/office/drawing/2014/main" id="{24AC1DC9-01CD-4240-853F-D36EDEC18FFF}"/>
              </a:ext>
            </a:extLst>
          </p:cNvPr>
          <p:cNvSpPr/>
          <p:nvPr/>
        </p:nvSpPr>
        <p:spPr>
          <a:xfrm>
            <a:off x="4882243" y="16004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0</a:t>
            </a:r>
          </a:p>
        </p:txBody>
      </p:sp>
      <p:sp>
        <p:nvSpPr>
          <p:cNvPr id="11" name="Rectangle 10">
            <a:extLst>
              <a:ext uri="{FF2B5EF4-FFF2-40B4-BE49-F238E27FC236}">
                <a16:creationId xmlns:a16="http://schemas.microsoft.com/office/drawing/2014/main" id="{7B9E7E9B-CE3F-DE46-81E5-7C3CEF44BEDD}"/>
              </a:ext>
            </a:extLst>
          </p:cNvPr>
          <p:cNvSpPr/>
          <p:nvPr/>
        </p:nvSpPr>
        <p:spPr>
          <a:xfrm>
            <a:off x="4882243" y="20412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a:t>
            </a:r>
          </a:p>
        </p:txBody>
      </p:sp>
      <p:sp>
        <p:nvSpPr>
          <p:cNvPr id="16" name="Rectangle 15">
            <a:extLst>
              <a:ext uri="{FF2B5EF4-FFF2-40B4-BE49-F238E27FC236}">
                <a16:creationId xmlns:a16="http://schemas.microsoft.com/office/drawing/2014/main" id="{D03598D4-BF80-634D-9B19-139C076BEFE7}"/>
              </a:ext>
            </a:extLst>
          </p:cNvPr>
          <p:cNvSpPr/>
          <p:nvPr/>
        </p:nvSpPr>
        <p:spPr>
          <a:xfrm>
            <a:off x="4857748" y="393498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0</a:t>
            </a:r>
          </a:p>
        </p:txBody>
      </p:sp>
      <p:sp>
        <p:nvSpPr>
          <p:cNvPr id="17" name="Rectangle 16">
            <a:extLst>
              <a:ext uri="{FF2B5EF4-FFF2-40B4-BE49-F238E27FC236}">
                <a16:creationId xmlns:a16="http://schemas.microsoft.com/office/drawing/2014/main" id="{40B0F1FB-A8EA-DB47-8FE1-09818D6A5C9D}"/>
              </a:ext>
            </a:extLst>
          </p:cNvPr>
          <p:cNvSpPr/>
          <p:nvPr/>
        </p:nvSpPr>
        <p:spPr>
          <a:xfrm>
            <a:off x="4857748"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a:t>
            </a:r>
          </a:p>
        </p:txBody>
      </p:sp>
      <p:sp>
        <p:nvSpPr>
          <p:cNvPr id="10" name="Rectangle 9">
            <a:extLst>
              <a:ext uri="{FF2B5EF4-FFF2-40B4-BE49-F238E27FC236}">
                <a16:creationId xmlns:a16="http://schemas.microsoft.com/office/drawing/2014/main" id="{EC35ADCA-CD1A-9946-8E26-66ADE084650B}"/>
              </a:ext>
            </a:extLst>
          </p:cNvPr>
          <p:cNvSpPr/>
          <p:nvPr/>
        </p:nvSpPr>
        <p:spPr>
          <a:xfrm>
            <a:off x="10511457" y="1808490"/>
            <a:ext cx="1126671" cy="32410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Delegated Data Structure</a:t>
            </a:r>
          </a:p>
        </p:txBody>
      </p:sp>
      <p:grpSp>
        <p:nvGrpSpPr>
          <p:cNvPr id="21" name="Group 20">
            <a:extLst>
              <a:ext uri="{FF2B5EF4-FFF2-40B4-BE49-F238E27FC236}">
                <a16:creationId xmlns:a16="http://schemas.microsoft.com/office/drawing/2014/main" id="{C161A061-5EB8-ED48-B16C-C210CBD24DDC}"/>
              </a:ext>
            </a:extLst>
          </p:cNvPr>
          <p:cNvGrpSpPr/>
          <p:nvPr/>
        </p:nvGrpSpPr>
        <p:grpSpPr>
          <a:xfrm>
            <a:off x="266811" y="2841169"/>
            <a:ext cx="4023576" cy="3017682"/>
            <a:chOff x="352480" y="1601776"/>
            <a:chExt cx="4023576" cy="3017682"/>
          </a:xfrm>
        </p:grpSpPr>
        <p:pic>
          <p:nvPicPr>
            <p:cNvPr id="22" name="Picture 21">
              <a:extLst>
                <a:ext uri="{FF2B5EF4-FFF2-40B4-BE49-F238E27FC236}">
                  <a16:creationId xmlns:a16="http://schemas.microsoft.com/office/drawing/2014/main" id="{BCAE1C9D-C922-BA47-B863-99EE1D7EFB7A}"/>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23" name="TextBox 22">
              <a:extLst>
                <a:ext uri="{FF2B5EF4-FFF2-40B4-BE49-F238E27FC236}">
                  <a16:creationId xmlns:a16="http://schemas.microsoft.com/office/drawing/2014/main" id="{A54C6EF4-15FA-9044-B0F0-7A74870FBB3B}"/>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1</a:t>
              </a:r>
            </a:p>
          </p:txBody>
        </p:sp>
      </p:grpSp>
      <p:grpSp>
        <p:nvGrpSpPr>
          <p:cNvPr id="20" name="Group 19">
            <a:extLst>
              <a:ext uri="{FF2B5EF4-FFF2-40B4-BE49-F238E27FC236}">
                <a16:creationId xmlns:a16="http://schemas.microsoft.com/office/drawing/2014/main" id="{ACDE1893-4CD2-BC46-8B62-CE7E301A465C}"/>
              </a:ext>
            </a:extLst>
          </p:cNvPr>
          <p:cNvGrpSpPr/>
          <p:nvPr/>
        </p:nvGrpSpPr>
        <p:grpSpPr>
          <a:xfrm>
            <a:off x="336151" y="671041"/>
            <a:ext cx="4023576" cy="3017682"/>
            <a:chOff x="352480" y="1601776"/>
            <a:chExt cx="4023576" cy="3017682"/>
          </a:xfrm>
        </p:grpSpPr>
        <p:pic>
          <p:nvPicPr>
            <p:cNvPr id="12" name="Picture 11">
              <a:extLst>
                <a:ext uri="{FF2B5EF4-FFF2-40B4-BE49-F238E27FC236}">
                  <a16:creationId xmlns:a16="http://schemas.microsoft.com/office/drawing/2014/main" id="{C411F328-ADA4-7B4C-9AAA-5FF1433BC9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14" name="TextBox 13">
              <a:extLst>
                <a:ext uri="{FF2B5EF4-FFF2-40B4-BE49-F238E27FC236}">
                  <a16:creationId xmlns:a16="http://schemas.microsoft.com/office/drawing/2014/main" id="{A3AF6FAB-0CA4-4041-9685-7FD37115524F}"/>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0</a:t>
              </a:r>
            </a:p>
          </p:txBody>
        </p:sp>
      </p:grpSp>
      <p:cxnSp>
        <p:nvCxnSpPr>
          <p:cNvPr id="7" name="Straight Arrow Connector 6">
            <a:extLst>
              <a:ext uri="{FF2B5EF4-FFF2-40B4-BE49-F238E27FC236}">
                <a16:creationId xmlns:a16="http://schemas.microsoft.com/office/drawing/2014/main" id="{2B78A6F3-1884-4E4F-88C9-09144770B537}"/>
              </a:ext>
            </a:extLst>
          </p:cNvPr>
          <p:cNvCxnSpPr>
            <a:cxnSpLocks/>
          </p:cNvCxnSpPr>
          <p:nvPr/>
        </p:nvCxnSpPr>
        <p:spPr>
          <a:xfrm>
            <a:off x="6370320" y="2286000"/>
            <a:ext cx="961209" cy="359229"/>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0945FA49-A033-5242-A326-F00721F345E2}"/>
              </a:ext>
            </a:extLst>
          </p:cNvPr>
          <p:cNvCxnSpPr>
            <a:cxnSpLocks/>
          </p:cNvCxnSpPr>
          <p:nvPr/>
        </p:nvCxnSpPr>
        <p:spPr>
          <a:xfrm flipH="1" flipV="1">
            <a:off x="3444240" y="2398946"/>
            <a:ext cx="1329308" cy="1687350"/>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88342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a:xfrm>
            <a:off x="120570" y="142835"/>
            <a:ext cx="10515600" cy="1325563"/>
          </a:xfrm>
        </p:spPr>
        <p:txBody>
          <a:bodyPr/>
          <a:lstStyle/>
          <a:p>
            <a:r>
              <a:rPr lang="en-US" dirty="0"/>
              <a:t>Background – FFWD Delegation Design</a:t>
            </a:r>
          </a:p>
        </p:txBody>
      </p:sp>
      <p:grpSp>
        <p:nvGrpSpPr>
          <p:cNvPr id="3" name="Group 2">
            <a:extLst>
              <a:ext uri="{FF2B5EF4-FFF2-40B4-BE49-F238E27FC236}">
                <a16:creationId xmlns:a16="http://schemas.microsoft.com/office/drawing/2014/main" id="{DF47EA55-2BBB-3547-AA19-D00CFD986483}"/>
              </a:ext>
            </a:extLst>
          </p:cNvPr>
          <p:cNvGrpSpPr/>
          <p:nvPr/>
        </p:nvGrpSpPr>
        <p:grpSpPr>
          <a:xfrm>
            <a:off x="6487881" y="1683421"/>
            <a:ext cx="4023576" cy="3017682"/>
            <a:chOff x="7336971" y="3055021"/>
            <a:chExt cx="4023576" cy="3017682"/>
          </a:xfrm>
        </p:grpSpPr>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flipH="1">
              <a:off x="7336971" y="3055021"/>
              <a:ext cx="4023576" cy="3017682"/>
            </a:xfrm>
            <a:prstGeom prst="rect">
              <a:avLst/>
            </a:prstGeom>
          </p:spPr>
        </p:pic>
        <p:sp>
          <p:nvSpPr>
            <p:cNvPr id="15" name="TextBox 14">
              <a:extLst>
                <a:ext uri="{FF2B5EF4-FFF2-40B4-BE49-F238E27FC236}">
                  <a16:creationId xmlns:a16="http://schemas.microsoft.com/office/drawing/2014/main" id="{10157512-F159-184D-9FE9-9FC662B7D291}"/>
                </a:ext>
              </a:extLst>
            </p:cNvPr>
            <p:cNvSpPr txBox="1"/>
            <p:nvPr/>
          </p:nvSpPr>
          <p:spPr>
            <a:xfrm>
              <a:off x="8730345" y="5192485"/>
              <a:ext cx="1696298" cy="707886"/>
            </a:xfrm>
            <a:prstGeom prst="rect">
              <a:avLst/>
            </a:prstGeom>
            <a:noFill/>
          </p:spPr>
          <p:txBody>
            <a:bodyPr wrap="none" rtlCol="0">
              <a:spAutoFit/>
            </a:bodyPr>
            <a:lstStyle/>
            <a:p>
              <a:r>
                <a:rPr lang="en-US" sz="4000" dirty="0">
                  <a:latin typeface="Helvetica" pitchFamily="2" charset="0"/>
                </a:rPr>
                <a:t>Server</a:t>
              </a:r>
            </a:p>
          </p:txBody>
        </p:sp>
      </p:grpSp>
      <p:sp>
        <p:nvSpPr>
          <p:cNvPr id="6" name="Rectangle 5">
            <a:extLst>
              <a:ext uri="{FF2B5EF4-FFF2-40B4-BE49-F238E27FC236}">
                <a16:creationId xmlns:a16="http://schemas.microsoft.com/office/drawing/2014/main" id="{24AC1DC9-01CD-4240-853F-D36EDEC18FFF}"/>
              </a:ext>
            </a:extLst>
          </p:cNvPr>
          <p:cNvSpPr/>
          <p:nvPr/>
        </p:nvSpPr>
        <p:spPr>
          <a:xfrm>
            <a:off x="4882243" y="16004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0</a:t>
            </a:r>
          </a:p>
        </p:txBody>
      </p:sp>
      <p:sp>
        <p:nvSpPr>
          <p:cNvPr id="11" name="Rectangle 10">
            <a:extLst>
              <a:ext uri="{FF2B5EF4-FFF2-40B4-BE49-F238E27FC236}">
                <a16:creationId xmlns:a16="http://schemas.microsoft.com/office/drawing/2014/main" id="{7B9E7E9B-CE3F-DE46-81E5-7C3CEF44BEDD}"/>
              </a:ext>
            </a:extLst>
          </p:cNvPr>
          <p:cNvSpPr/>
          <p:nvPr/>
        </p:nvSpPr>
        <p:spPr>
          <a:xfrm>
            <a:off x="4882243" y="20412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a:t>
            </a:r>
          </a:p>
        </p:txBody>
      </p:sp>
      <p:sp>
        <p:nvSpPr>
          <p:cNvPr id="16" name="Rectangle 15">
            <a:extLst>
              <a:ext uri="{FF2B5EF4-FFF2-40B4-BE49-F238E27FC236}">
                <a16:creationId xmlns:a16="http://schemas.microsoft.com/office/drawing/2014/main" id="{D03598D4-BF80-634D-9B19-139C076BEFE7}"/>
              </a:ext>
            </a:extLst>
          </p:cNvPr>
          <p:cNvSpPr/>
          <p:nvPr/>
        </p:nvSpPr>
        <p:spPr>
          <a:xfrm>
            <a:off x="4857748"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0</a:t>
            </a:r>
          </a:p>
        </p:txBody>
      </p:sp>
      <p:sp>
        <p:nvSpPr>
          <p:cNvPr id="17" name="Rectangle 16">
            <a:extLst>
              <a:ext uri="{FF2B5EF4-FFF2-40B4-BE49-F238E27FC236}">
                <a16:creationId xmlns:a16="http://schemas.microsoft.com/office/drawing/2014/main" id="{40B0F1FB-A8EA-DB47-8FE1-09818D6A5C9D}"/>
              </a:ext>
            </a:extLst>
          </p:cNvPr>
          <p:cNvSpPr/>
          <p:nvPr/>
        </p:nvSpPr>
        <p:spPr>
          <a:xfrm>
            <a:off x="4857748"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a:t>
            </a:r>
          </a:p>
        </p:txBody>
      </p:sp>
      <p:sp>
        <p:nvSpPr>
          <p:cNvPr id="10" name="Rectangle 9">
            <a:extLst>
              <a:ext uri="{FF2B5EF4-FFF2-40B4-BE49-F238E27FC236}">
                <a16:creationId xmlns:a16="http://schemas.microsoft.com/office/drawing/2014/main" id="{EC35ADCA-CD1A-9946-8E26-66ADE084650B}"/>
              </a:ext>
            </a:extLst>
          </p:cNvPr>
          <p:cNvSpPr/>
          <p:nvPr/>
        </p:nvSpPr>
        <p:spPr>
          <a:xfrm>
            <a:off x="10511457" y="1808490"/>
            <a:ext cx="1126671" cy="324102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Delegated Data Structure</a:t>
            </a:r>
          </a:p>
        </p:txBody>
      </p:sp>
      <p:grpSp>
        <p:nvGrpSpPr>
          <p:cNvPr id="21" name="Group 20">
            <a:extLst>
              <a:ext uri="{FF2B5EF4-FFF2-40B4-BE49-F238E27FC236}">
                <a16:creationId xmlns:a16="http://schemas.microsoft.com/office/drawing/2014/main" id="{C161A061-5EB8-ED48-B16C-C210CBD24DDC}"/>
              </a:ext>
            </a:extLst>
          </p:cNvPr>
          <p:cNvGrpSpPr/>
          <p:nvPr/>
        </p:nvGrpSpPr>
        <p:grpSpPr>
          <a:xfrm>
            <a:off x="266811" y="2841169"/>
            <a:ext cx="4023576" cy="3017682"/>
            <a:chOff x="352480" y="1601776"/>
            <a:chExt cx="4023576" cy="3017682"/>
          </a:xfrm>
        </p:grpSpPr>
        <p:pic>
          <p:nvPicPr>
            <p:cNvPr id="22" name="Picture 21">
              <a:extLst>
                <a:ext uri="{FF2B5EF4-FFF2-40B4-BE49-F238E27FC236}">
                  <a16:creationId xmlns:a16="http://schemas.microsoft.com/office/drawing/2014/main" id="{BCAE1C9D-C922-BA47-B863-99EE1D7EFB7A}"/>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23" name="TextBox 22">
              <a:extLst>
                <a:ext uri="{FF2B5EF4-FFF2-40B4-BE49-F238E27FC236}">
                  <a16:creationId xmlns:a16="http://schemas.microsoft.com/office/drawing/2014/main" id="{A54C6EF4-15FA-9044-B0F0-7A74870FBB3B}"/>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1</a:t>
              </a:r>
            </a:p>
          </p:txBody>
        </p:sp>
      </p:grpSp>
      <p:grpSp>
        <p:nvGrpSpPr>
          <p:cNvPr id="20" name="Group 19">
            <a:extLst>
              <a:ext uri="{FF2B5EF4-FFF2-40B4-BE49-F238E27FC236}">
                <a16:creationId xmlns:a16="http://schemas.microsoft.com/office/drawing/2014/main" id="{ACDE1893-4CD2-BC46-8B62-CE7E301A465C}"/>
              </a:ext>
            </a:extLst>
          </p:cNvPr>
          <p:cNvGrpSpPr/>
          <p:nvPr/>
        </p:nvGrpSpPr>
        <p:grpSpPr>
          <a:xfrm>
            <a:off x="336151" y="671041"/>
            <a:ext cx="4023576" cy="3017682"/>
            <a:chOff x="352480" y="1601776"/>
            <a:chExt cx="4023576" cy="3017682"/>
          </a:xfrm>
        </p:grpSpPr>
        <p:pic>
          <p:nvPicPr>
            <p:cNvPr id="12" name="Picture 11">
              <a:extLst>
                <a:ext uri="{FF2B5EF4-FFF2-40B4-BE49-F238E27FC236}">
                  <a16:creationId xmlns:a16="http://schemas.microsoft.com/office/drawing/2014/main" id="{C411F328-ADA4-7B4C-9AAA-5FF1433BC9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14" name="TextBox 13">
              <a:extLst>
                <a:ext uri="{FF2B5EF4-FFF2-40B4-BE49-F238E27FC236}">
                  <a16:creationId xmlns:a16="http://schemas.microsoft.com/office/drawing/2014/main" id="{A3AF6FAB-0CA4-4041-9685-7FD37115524F}"/>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0</a:t>
              </a:r>
            </a:p>
          </p:txBody>
        </p:sp>
      </p:grpSp>
      <p:cxnSp>
        <p:nvCxnSpPr>
          <p:cNvPr id="18" name="Straight Arrow Connector 17">
            <a:extLst>
              <a:ext uri="{FF2B5EF4-FFF2-40B4-BE49-F238E27FC236}">
                <a16:creationId xmlns:a16="http://schemas.microsoft.com/office/drawing/2014/main" id="{E1D9A3E7-D48E-A342-835A-F02395CDB90E}"/>
              </a:ext>
            </a:extLst>
          </p:cNvPr>
          <p:cNvCxnSpPr>
            <a:cxnSpLocks/>
          </p:cNvCxnSpPr>
          <p:nvPr/>
        </p:nvCxnSpPr>
        <p:spPr>
          <a:xfrm>
            <a:off x="9577553" y="2878012"/>
            <a:ext cx="843648" cy="0"/>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68152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a:xfrm>
            <a:off x="120570" y="142835"/>
            <a:ext cx="10515600" cy="1325563"/>
          </a:xfrm>
        </p:spPr>
        <p:txBody>
          <a:bodyPr/>
          <a:lstStyle/>
          <a:p>
            <a:r>
              <a:rPr lang="en-US" dirty="0"/>
              <a:t>Background – FFWD Delegation Design</a:t>
            </a:r>
          </a:p>
        </p:txBody>
      </p:sp>
      <p:grpSp>
        <p:nvGrpSpPr>
          <p:cNvPr id="3" name="Group 2">
            <a:extLst>
              <a:ext uri="{FF2B5EF4-FFF2-40B4-BE49-F238E27FC236}">
                <a16:creationId xmlns:a16="http://schemas.microsoft.com/office/drawing/2014/main" id="{DF47EA55-2BBB-3547-AA19-D00CFD986483}"/>
              </a:ext>
            </a:extLst>
          </p:cNvPr>
          <p:cNvGrpSpPr/>
          <p:nvPr/>
        </p:nvGrpSpPr>
        <p:grpSpPr>
          <a:xfrm>
            <a:off x="6487881" y="1683421"/>
            <a:ext cx="4023576" cy="3017682"/>
            <a:chOff x="7336971" y="3055021"/>
            <a:chExt cx="4023576" cy="3017682"/>
          </a:xfrm>
        </p:grpSpPr>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flipH="1">
              <a:off x="7336971" y="3055021"/>
              <a:ext cx="4023576" cy="3017682"/>
            </a:xfrm>
            <a:prstGeom prst="rect">
              <a:avLst/>
            </a:prstGeom>
          </p:spPr>
        </p:pic>
        <p:sp>
          <p:nvSpPr>
            <p:cNvPr id="15" name="TextBox 14">
              <a:extLst>
                <a:ext uri="{FF2B5EF4-FFF2-40B4-BE49-F238E27FC236}">
                  <a16:creationId xmlns:a16="http://schemas.microsoft.com/office/drawing/2014/main" id="{10157512-F159-184D-9FE9-9FC662B7D291}"/>
                </a:ext>
              </a:extLst>
            </p:cNvPr>
            <p:cNvSpPr txBox="1"/>
            <p:nvPr/>
          </p:nvSpPr>
          <p:spPr>
            <a:xfrm>
              <a:off x="8730345" y="5192485"/>
              <a:ext cx="1696298" cy="707886"/>
            </a:xfrm>
            <a:prstGeom prst="rect">
              <a:avLst/>
            </a:prstGeom>
            <a:noFill/>
          </p:spPr>
          <p:txBody>
            <a:bodyPr wrap="none" rtlCol="0">
              <a:spAutoFit/>
            </a:bodyPr>
            <a:lstStyle/>
            <a:p>
              <a:r>
                <a:rPr lang="en-US" sz="4000" dirty="0">
                  <a:latin typeface="Helvetica" pitchFamily="2" charset="0"/>
                </a:rPr>
                <a:t>Server</a:t>
              </a:r>
            </a:p>
          </p:txBody>
        </p:sp>
      </p:grpSp>
      <p:sp>
        <p:nvSpPr>
          <p:cNvPr id="6" name="Rectangle 5">
            <a:extLst>
              <a:ext uri="{FF2B5EF4-FFF2-40B4-BE49-F238E27FC236}">
                <a16:creationId xmlns:a16="http://schemas.microsoft.com/office/drawing/2014/main" id="{24AC1DC9-01CD-4240-853F-D36EDEC18FFF}"/>
              </a:ext>
            </a:extLst>
          </p:cNvPr>
          <p:cNvSpPr/>
          <p:nvPr/>
        </p:nvSpPr>
        <p:spPr>
          <a:xfrm>
            <a:off x="4882243" y="16004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0</a:t>
            </a:r>
          </a:p>
        </p:txBody>
      </p:sp>
      <p:sp>
        <p:nvSpPr>
          <p:cNvPr id="11" name="Rectangle 10">
            <a:extLst>
              <a:ext uri="{FF2B5EF4-FFF2-40B4-BE49-F238E27FC236}">
                <a16:creationId xmlns:a16="http://schemas.microsoft.com/office/drawing/2014/main" id="{7B9E7E9B-CE3F-DE46-81E5-7C3CEF44BEDD}"/>
              </a:ext>
            </a:extLst>
          </p:cNvPr>
          <p:cNvSpPr/>
          <p:nvPr/>
        </p:nvSpPr>
        <p:spPr>
          <a:xfrm>
            <a:off x="4882243" y="20412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a:t>
            </a:r>
          </a:p>
        </p:txBody>
      </p:sp>
      <p:sp>
        <p:nvSpPr>
          <p:cNvPr id="16" name="Rectangle 15">
            <a:extLst>
              <a:ext uri="{FF2B5EF4-FFF2-40B4-BE49-F238E27FC236}">
                <a16:creationId xmlns:a16="http://schemas.microsoft.com/office/drawing/2014/main" id="{D03598D4-BF80-634D-9B19-139C076BEFE7}"/>
              </a:ext>
            </a:extLst>
          </p:cNvPr>
          <p:cNvSpPr/>
          <p:nvPr/>
        </p:nvSpPr>
        <p:spPr>
          <a:xfrm>
            <a:off x="4857748"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0</a:t>
            </a:r>
          </a:p>
        </p:txBody>
      </p:sp>
      <p:sp>
        <p:nvSpPr>
          <p:cNvPr id="17" name="Rectangle 16">
            <a:extLst>
              <a:ext uri="{FF2B5EF4-FFF2-40B4-BE49-F238E27FC236}">
                <a16:creationId xmlns:a16="http://schemas.microsoft.com/office/drawing/2014/main" id="{40B0F1FB-A8EA-DB47-8FE1-09818D6A5C9D}"/>
              </a:ext>
            </a:extLst>
          </p:cNvPr>
          <p:cNvSpPr/>
          <p:nvPr/>
        </p:nvSpPr>
        <p:spPr>
          <a:xfrm>
            <a:off x="4857748" y="437585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a:t>
            </a:r>
          </a:p>
        </p:txBody>
      </p:sp>
      <p:sp>
        <p:nvSpPr>
          <p:cNvPr id="10" name="Rectangle 9">
            <a:extLst>
              <a:ext uri="{FF2B5EF4-FFF2-40B4-BE49-F238E27FC236}">
                <a16:creationId xmlns:a16="http://schemas.microsoft.com/office/drawing/2014/main" id="{EC35ADCA-CD1A-9946-8E26-66ADE084650B}"/>
              </a:ext>
            </a:extLst>
          </p:cNvPr>
          <p:cNvSpPr/>
          <p:nvPr/>
        </p:nvSpPr>
        <p:spPr>
          <a:xfrm>
            <a:off x="10511457" y="1808490"/>
            <a:ext cx="1126671" cy="324102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Delegated Data Structure</a:t>
            </a:r>
          </a:p>
        </p:txBody>
      </p:sp>
      <p:grpSp>
        <p:nvGrpSpPr>
          <p:cNvPr id="21" name="Group 20">
            <a:extLst>
              <a:ext uri="{FF2B5EF4-FFF2-40B4-BE49-F238E27FC236}">
                <a16:creationId xmlns:a16="http://schemas.microsoft.com/office/drawing/2014/main" id="{C161A061-5EB8-ED48-B16C-C210CBD24DDC}"/>
              </a:ext>
            </a:extLst>
          </p:cNvPr>
          <p:cNvGrpSpPr/>
          <p:nvPr/>
        </p:nvGrpSpPr>
        <p:grpSpPr>
          <a:xfrm>
            <a:off x="266811" y="2841169"/>
            <a:ext cx="4023576" cy="3017682"/>
            <a:chOff x="352480" y="1601776"/>
            <a:chExt cx="4023576" cy="3017682"/>
          </a:xfrm>
        </p:grpSpPr>
        <p:pic>
          <p:nvPicPr>
            <p:cNvPr id="22" name="Picture 21">
              <a:extLst>
                <a:ext uri="{FF2B5EF4-FFF2-40B4-BE49-F238E27FC236}">
                  <a16:creationId xmlns:a16="http://schemas.microsoft.com/office/drawing/2014/main" id="{BCAE1C9D-C922-BA47-B863-99EE1D7EFB7A}"/>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23" name="TextBox 22">
              <a:extLst>
                <a:ext uri="{FF2B5EF4-FFF2-40B4-BE49-F238E27FC236}">
                  <a16:creationId xmlns:a16="http://schemas.microsoft.com/office/drawing/2014/main" id="{A54C6EF4-15FA-9044-B0F0-7A74870FBB3B}"/>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1</a:t>
              </a:r>
            </a:p>
          </p:txBody>
        </p:sp>
      </p:grpSp>
      <p:grpSp>
        <p:nvGrpSpPr>
          <p:cNvPr id="20" name="Group 19">
            <a:extLst>
              <a:ext uri="{FF2B5EF4-FFF2-40B4-BE49-F238E27FC236}">
                <a16:creationId xmlns:a16="http://schemas.microsoft.com/office/drawing/2014/main" id="{ACDE1893-4CD2-BC46-8B62-CE7E301A465C}"/>
              </a:ext>
            </a:extLst>
          </p:cNvPr>
          <p:cNvGrpSpPr/>
          <p:nvPr/>
        </p:nvGrpSpPr>
        <p:grpSpPr>
          <a:xfrm>
            <a:off x="336151" y="671041"/>
            <a:ext cx="4023576" cy="3017682"/>
            <a:chOff x="352480" y="1601776"/>
            <a:chExt cx="4023576" cy="3017682"/>
          </a:xfrm>
        </p:grpSpPr>
        <p:pic>
          <p:nvPicPr>
            <p:cNvPr id="12" name="Picture 11">
              <a:extLst>
                <a:ext uri="{FF2B5EF4-FFF2-40B4-BE49-F238E27FC236}">
                  <a16:creationId xmlns:a16="http://schemas.microsoft.com/office/drawing/2014/main" id="{C411F328-ADA4-7B4C-9AAA-5FF1433BC9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6">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14" name="TextBox 13">
              <a:extLst>
                <a:ext uri="{FF2B5EF4-FFF2-40B4-BE49-F238E27FC236}">
                  <a16:creationId xmlns:a16="http://schemas.microsoft.com/office/drawing/2014/main" id="{A3AF6FAB-0CA4-4041-9685-7FD37115524F}"/>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0</a:t>
              </a:r>
            </a:p>
          </p:txBody>
        </p:sp>
      </p:grpSp>
      <p:cxnSp>
        <p:nvCxnSpPr>
          <p:cNvPr id="18" name="Straight Arrow Connector 17">
            <a:extLst>
              <a:ext uri="{FF2B5EF4-FFF2-40B4-BE49-F238E27FC236}">
                <a16:creationId xmlns:a16="http://schemas.microsoft.com/office/drawing/2014/main" id="{462AAAB9-62CD-4042-93B3-B484601D809B}"/>
              </a:ext>
            </a:extLst>
          </p:cNvPr>
          <p:cNvCxnSpPr>
            <a:cxnSpLocks/>
          </p:cNvCxnSpPr>
          <p:nvPr/>
        </p:nvCxnSpPr>
        <p:spPr>
          <a:xfrm flipH="1">
            <a:off x="6370320" y="3605862"/>
            <a:ext cx="1089111" cy="922909"/>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27746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a:xfrm>
            <a:off x="120570" y="142835"/>
            <a:ext cx="10515600" cy="1325563"/>
          </a:xfrm>
        </p:spPr>
        <p:txBody>
          <a:bodyPr/>
          <a:lstStyle/>
          <a:p>
            <a:r>
              <a:rPr lang="en-US" dirty="0"/>
              <a:t>Background – FFWD Delegation Design</a:t>
            </a:r>
          </a:p>
        </p:txBody>
      </p:sp>
      <p:grpSp>
        <p:nvGrpSpPr>
          <p:cNvPr id="3" name="Group 2">
            <a:extLst>
              <a:ext uri="{FF2B5EF4-FFF2-40B4-BE49-F238E27FC236}">
                <a16:creationId xmlns:a16="http://schemas.microsoft.com/office/drawing/2014/main" id="{DF47EA55-2BBB-3547-AA19-D00CFD986483}"/>
              </a:ext>
            </a:extLst>
          </p:cNvPr>
          <p:cNvGrpSpPr/>
          <p:nvPr/>
        </p:nvGrpSpPr>
        <p:grpSpPr>
          <a:xfrm>
            <a:off x="6487881" y="1683421"/>
            <a:ext cx="4023576" cy="3017682"/>
            <a:chOff x="7336971" y="3055021"/>
            <a:chExt cx="4023576" cy="3017682"/>
          </a:xfrm>
        </p:grpSpPr>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flipH="1">
              <a:off x="7336971" y="3055021"/>
              <a:ext cx="4023576" cy="3017682"/>
            </a:xfrm>
            <a:prstGeom prst="rect">
              <a:avLst/>
            </a:prstGeom>
          </p:spPr>
        </p:pic>
        <p:sp>
          <p:nvSpPr>
            <p:cNvPr id="15" name="TextBox 14">
              <a:extLst>
                <a:ext uri="{FF2B5EF4-FFF2-40B4-BE49-F238E27FC236}">
                  <a16:creationId xmlns:a16="http://schemas.microsoft.com/office/drawing/2014/main" id="{10157512-F159-184D-9FE9-9FC662B7D291}"/>
                </a:ext>
              </a:extLst>
            </p:cNvPr>
            <p:cNvSpPr txBox="1"/>
            <p:nvPr/>
          </p:nvSpPr>
          <p:spPr>
            <a:xfrm>
              <a:off x="8730345" y="5192485"/>
              <a:ext cx="1696298" cy="707886"/>
            </a:xfrm>
            <a:prstGeom prst="rect">
              <a:avLst/>
            </a:prstGeom>
            <a:noFill/>
          </p:spPr>
          <p:txBody>
            <a:bodyPr wrap="none" rtlCol="0">
              <a:spAutoFit/>
            </a:bodyPr>
            <a:lstStyle/>
            <a:p>
              <a:r>
                <a:rPr lang="en-US" sz="4000" dirty="0">
                  <a:latin typeface="Helvetica" pitchFamily="2" charset="0"/>
                </a:rPr>
                <a:t>Server</a:t>
              </a:r>
            </a:p>
          </p:txBody>
        </p:sp>
      </p:grpSp>
      <p:sp>
        <p:nvSpPr>
          <p:cNvPr id="6" name="Rectangle 5">
            <a:extLst>
              <a:ext uri="{FF2B5EF4-FFF2-40B4-BE49-F238E27FC236}">
                <a16:creationId xmlns:a16="http://schemas.microsoft.com/office/drawing/2014/main" id="{24AC1DC9-01CD-4240-853F-D36EDEC18FFF}"/>
              </a:ext>
            </a:extLst>
          </p:cNvPr>
          <p:cNvSpPr/>
          <p:nvPr/>
        </p:nvSpPr>
        <p:spPr>
          <a:xfrm>
            <a:off x="4882243" y="16004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0</a:t>
            </a:r>
          </a:p>
        </p:txBody>
      </p:sp>
      <p:sp>
        <p:nvSpPr>
          <p:cNvPr id="11" name="Rectangle 10">
            <a:extLst>
              <a:ext uri="{FF2B5EF4-FFF2-40B4-BE49-F238E27FC236}">
                <a16:creationId xmlns:a16="http://schemas.microsoft.com/office/drawing/2014/main" id="{7B9E7E9B-CE3F-DE46-81E5-7C3CEF44BEDD}"/>
              </a:ext>
            </a:extLst>
          </p:cNvPr>
          <p:cNvSpPr/>
          <p:nvPr/>
        </p:nvSpPr>
        <p:spPr>
          <a:xfrm>
            <a:off x="4882243" y="20412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a:t>
            </a:r>
          </a:p>
        </p:txBody>
      </p:sp>
      <p:sp>
        <p:nvSpPr>
          <p:cNvPr id="16" name="Rectangle 15">
            <a:extLst>
              <a:ext uri="{FF2B5EF4-FFF2-40B4-BE49-F238E27FC236}">
                <a16:creationId xmlns:a16="http://schemas.microsoft.com/office/drawing/2014/main" id="{D03598D4-BF80-634D-9B19-139C076BEFE7}"/>
              </a:ext>
            </a:extLst>
          </p:cNvPr>
          <p:cNvSpPr/>
          <p:nvPr/>
        </p:nvSpPr>
        <p:spPr>
          <a:xfrm>
            <a:off x="4857748"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0</a:t>
            </a:r>
          </a:p>
        </p:txBody>
      </p:sp>
      <p:sp>
        <p:nvSpPr>
          <p:cNvPr id="17" name="Rectangle 16">
            <a:extLst>
              <a:ext uri="{FF2B5EF4-FFF2-40B4-BE49-F238E27FC236}">
                <a16:creationId xmlns:a16="http://schemas.microsoft.com/office/drawing/2014/main" id="{40B0F1FB-A8EA-DB47-8FE1-09818D6A5C9D}"/>
              </a:ext>
            </a:extLst>
          </p:cNvPr>
          <p:cNvSpPr/>
          <p:nvPr/>
        </p:nvSpPr>
        <p:spPr>
          <a:xfrm>
            <a:off x="4857748" y="437585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a:t>
            </a:r>
          </a:p>
        </p:txBody>
      </p:sp>
      <p:sp>
        <p:nvSpPr>
          <p:cNvPr id="10" name="Rectangle 9">
            <a:extLst>
              <a:ext uri="{FF2B5EF4-FFF2-40B4-BE49-F238E27FC236}">
                <a16:creationId xmlns:a16="http://schemas.microsoft.com/office/drawing/2014/main" id="{EC35ADCA-CD1A-9946-8E26-66ADE084650B}"/>
              </a:ext>
            </a:extLst>
          </p:cNvPr>
          <p:cNvSpPr/>
          <p:nvPr/>
        </p:nvSpPr>
        <p:spPr>
          <a:xfrm>
            <a:off x="10511457" y="1808490"/>
            <a:ext cx="1126671" cy="324102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Delegated Data Structure</a:t>
            </a:r>
          </a:p>
        </p:txBody>
      </p:sp>
      <p:grpSp>
        <p:nvGrpSpPr>
          <p:cNvPr id="21" name="Group 20">
            <a:extLst>
              <a:ext uri="{FF2B5EF4-FFF2-40B4-BE49-F238E27FC236}">
                <a16:creationId xmlns:a16="http://schemas.microsoft.com/office/drawing/2014/main" id="{C161A061-5EB8-ED48-B16C-C210CBD24DDC}"/>
              </a:ext>
            </a:extLst>
          </p:cNvPr>
          <p:cNvGrpSpPr/>
          <p:nvPr/>
        </p:nvGrpSpPr>
        <p:grpSpPr>
          <a:xfrm>
            <a:off x="266811" y="2841169"/>
            <a:ext cx="4023576" cy="3017682"/>
            <a:chOff x="352480" y="1601776"/>
            <a:chExt cx="4023576" cy="3017682"/>
          </a:xfrm>
        </p:grpSpPr>
        <p:pic>
          <p:nvPicPr>
            <p:cNvPr id="22" name="Picture 21">
              <a:extLst>
                <a:ext uri="{FF2B5EF4-FFF2-40B4-BE49-F238E27FC236}">
                  <a16:creationId xmlns:a16="http://schemas.microsoft.com/office/drawing/2014/main" id="{BCAE1C9D-C922-BA47-B863-99EE1D7EFB7A}"/>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23" name="TextBox 22">
              <a:extLst>
                <a:ext uri="{FF2B5EF4-FFF2-40B4-BE49-F238E27FC236}">
                  <a16:creationId xmlns:a16="http://schemas.microsoft.com/office/drawing/2014/main" id="{A54C6EF4-15FA-9044-B0F0-7A74870FBB3B}"/>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1</a:t>
              </a:r>
            </a:p>
          </p:txBody>
        </p:sp>
      </p:grpSp>
      <p:grpSp>
        <p:nvGrpSpPr>
          <p:cNvPr id="20" name="Group 19">
            <a:extLst>
              <a:ext uri="{FF2B5EF4-FFF2-40B4-BE49-F238E27FC236}">
                <a16:creationId xmlns:a16="http://schemas.microsoft.com/office/drawing/2014/main" id="{ACDE1893-4CD2-BC46-8B62-CE7E301A465C}"/>
              </a:ext>
            </a:extLst>
          </p:cNvPr>
          <p:cNvGrpSpPr/>
          <p:nvPr/>
        </p:nvGrpSpPr>
        <p:grpSpPr>
          <a:xfrm>
            <a:off x="336151" y="671041"/>
            <a:ext cx="4023576" cy="3017682"/>
            <a:chOff x="352480" y="1601776"/>
            <a:chExt cx="4023576" cy="3017682"/>
          </a:xfrm>
        </p:grpSpPr>
        <p:pic>
          <p:nvPicPr>
            <p:cNvPr id="12" name="Picture 11">
              <a:extLst>
                <a:ext uri="{FF2B5EF4-FFF2-40B4-BE49-F238E27FC236}">
                  <a16:creationId xmlns:a16="http://schemas.microsoft.com/office/drawing/2014/main" id="{C411F328-ADA4-7B4C-9AAA-5FF1433BC9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6">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2480" y="1601776"/>
              <a:ext cx="4023576" cy="3017682"/>
            </a:xfrm>
            <a:prstGeom prst="rect">
              <a:avLst/>
            </a:prstGeom>
          </p:spPr>
        </p:pic>
        <p:sp>
          <p:nvSpPr>
            <p:cNvPr id="14" name="TextBox 13">
              <a:extLst>
                <a:ext uri="{FF2B5EF4-FFF2-40B4-BE49-F238E27FC236}">
                  <a16:creationId xmlns:a16="http://schemas.microsoft.com/office/drawing/2014/main" id="{A3AF6FAB-0CA4-4041-9685-7FD37115524F}"/>
                </a:ext>
              </a:extLst>
            </p:cNvPr>
            <p:cNvSpPr txBox="1"/>
            <p:nvPr/>
          </p:nvSpPr>
          <p:spPr>
            <a:xfrm>
              <a:off x="1279072" y="3739240"/>
              <a:ext cx="1923925" cy="707886"/>
            </a:xfrm>
            <a:prstGeom prst="rect">
              <a:avLst/>
            </a:prstGeom>
            <a:noFill/>
          </p:spPr>
          <p:txBody>
            <a:bodyPr wrap="none" rtlCol="0">
              <a:spAutoFit/>
            </a:bodyPr>
            <a:lstStyle/>
            <a:p>
              <a:r>
                <a:rPr lang="en-US" sz="4000" dirty="0">
                  <a:latin typeface="Helvetica" pitchFamily="2" charset="0"/>
                </a:rPr>
                <a:t>Client 0</a:t>
              </a:r>
            </a:p>
          </p:txBody>
        </p:sp>
      </p:grpSp>
      <p:cxnSp>
        <p:nvCxnSpPr>
          <p:cNvPr id="18" name="Straight Arrow Connector 17">
            <a:extLst>
              <a:ext uri="{FF2B5EF4-FFF2-40B4-BE49-F238E27FC236}">
                <a16:creationId xmlns:a16="http://schemas.microsoft.com/office/drawing/2014/main" id="{462AAAB9-62CD-4042-93B3-B484601D809B}"/>
              </a:ext>
            </a:extLst>
          </p:cNvPr>
          <p:cNvCxnSpPr>
            <a:cxnSpLocks/>
          </p:cNvCxnSpPr>
          <p:nvPr/>
        </p:nvCxnSpPr>
        <p:spPr>
          <a:xfrm flipH="1" flipV="1">
            <a:off x="3718561" y="4145280"/>
            <a:ext cx="990599" cy="383491"/>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81398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D16E6-95BA-7642-B03A-F60576419300}"/>
              </a:ext>
            </a:extLst>
          </p:cNvPr>
          <p:cNvSpPr>
            <a:spLocks noGrp="1"/>
          </p:cNvSpPr>
          <p:nvPr>
            <p:ph type="title"/>
          </p:nvPr>
        </p:nvSpPr>
        <p:spPr/>
        <p:txBody>
          <a:bodyPr/>
          <a:lstStyle/>
          <a:p>
            <a:r>
              <a:rPr lang="en-US" dirty="0"/>
              <a:t>Accomplishments</a:t>
            </a:r>
            <a:br>
              <a:rPr lang="en-US" dirty="0"/>
            </a:br>
            <a:r>
              <a:rPr lang="en-US" sz="2400" dirty="0"/>
              <a:t>(On our benchmark)</a:t>
            </a:r>
            <a:endParaRPr lang="en-US" dirty="0"/>
          </a:p>
        </p:txBody>
      </p:sp>
      <p:sp>
        <p:nvSpPr>
          <p:cNvPr id="3" name="Content Placeholder 2">
            <a:extLst>
              <a:ext uri="{FF2B5EF4-FFF2-40B4-BE49-F238E27FC236}">
                <a16:creationId xmlns:a16="http://schemas.microsoft.com/office/drawing/2014/main" id="{E6D14F7E-47BE-F448-A7E4-9B45D42916D2}"/>
              </a:ext>
            </a:extLst>
          </p:cNvPr>
          <p:cNvSpPr>
            <a:spLocks noGrp="1"/>
          </p:cNvSpPr>
          <p:nvPr>
            <p:ph idx="1"/>
          </p:nvPr>
        </p:nvSpPr>
        <p:spPr/>
        <p:txBody>
          <a:bodyPr>
            <a:normAutofit lnSpcReduction="10000"/>
          </a:bodyPr>
          <a:lstStyle/>
          <a:p>
            <a:r>
              <a:rPr lang="en-US" dirty="0"/>
              <a:t>Asynchronous Delegation approaches meet or exceed the throughput achieved by this lab in other delegation designs</a:t>
            </a:r>
            <a:r>
              <a:rPr lang="en-US" i="1" dirty="0"/>
              <a:t>. </a:t>
            </a:r>
          </a:p>
          <a:p>
            <a:pPr marL="0" indent="0">
              <a:buNone/>
            </a:pPr>
            <a:endParaRPr lang="en-US" i="1" dirty="0"/>
          </a:p>
          <a:p>
            <a:r>
              <a:rPr lang="en-US" dirty="0"/>
              <a:t>Dedicated Asynchronous Delegation exceeds the throughput of synchronized, shared memory approaches when delegated data structures are cache resident. </a:t>
            </a:r>
          </a:p>
          <a:p>
            <a:pPr marL="0" indent="0">
              <a:buNone/>
            </a:pPr>
            <a:endParaRPr lang="en-US" dirty="0"/>
          </a:p>
          <a:p>
            <a:r>
              <a:rPr lang="en-US" dirty="0"/>
              <a:t>Flat Dedicated Delegation performs comparably to synchronized, shared memory approaches when delegated data structures are in DRAM. </a:t>
            </a:r>
          </a:p>
          <a:p>
            <a:endParaRPr lang="en-US" dirty="0"/>
          </a:p>
        </p:txBody>
      </p:sp>
    </p:spTree>
    <p:extLst>
      <p:ext uri="{BB962C8B-B14F-4D97-AF65-F5344CB8AC3E}">
        <p14:creationId xmlns:p14="http://schemas.microsoft.com/office/powerpoint/2010/main" val="34600875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63C00-E266-5245-AD17-1FC31E7C0414}"/>
              </a:ext>
            </a:extLst>
          </p:cNvPr>
          <p:cNvSpPr>
            <a:spLocks noGrp="1"/>
          </p:cNvSpPr>
          <p:nvPr>
            <p:ph type="title"/>
          </p:nvPr>
        </p:nvSpPr>
        <p:spPr/>
        <p:txBody>
          <a:bodyPr/>
          <a:lstStyle/>
          <a:p>
            <a:r>
              <a:rPr lang="en-US" dirty="0"/>
              <a:t>Background – FFWD API</a:t>
            </a:r>
          </a:p>
        </p:txBody>
      </p:sp>
      <p:graphicFrame>
        <p:nvGraphicFramePr>
          <p:cNvPr id="4" name="Content Placeholder 3">
            <a:extLst>
              <a:ext uri="{FF2B5EF4-FFF2-40B4-BE49-F238E27FC236}">
                <a16:creationId xmlns:a16="http://schemas.microsoft.com/office/drawing/2014/main" id="{6B3BAA46-BE3B-164A-9A93-A9D730AB2AE5}"/>
              </a:ext>
            </a:extLst>
          </p:cNvPr>
          <p:cNvGraphicFramePr>
            <a:graphicFrameLocks noGrp="1"/>
          </p:cNvGraphicFramePr>
          <p:nvPr>
            <p:ph idx="1"/>
            <p:extLst>
              <p:ext uri="{D42A27DB-BD31-4B8C-83A1-F6EECF244321}">
                <p14:modId xmlns:p14="http://schemas.microsoft.com/office/powerpoint/2010/main" val="1831928224"/>
              </p:ext>
            </p:extLst>
          </p:nvPr>
        </p:nvGraphicFramePr>
        <p:xfrm>
          <a:off x="838200" y="1825625"/>
          <a:ext cx="10515600" cy="3205480"/>
        </p:xfrm>
        <a:graphic>
          <a:graphicData uri="http://schemas.openxmlformats.org/drawingml/2006/table">
            <a:tbl>
              <a:tblPr firstRow="1" bandRow="1">
                <a:tableStyleId>{5C22544A-7EE6-4342-B048-85BDC9FD1C3A}</a:tableStyleId>
              </a:tblPr>
              <a:tblGrid>
                <a:gridCol w="6558643">
                  <a:extLst>
                    <a:ext uri="{9D8B030D-6E8A-4147-A177-3AD203B41FA5}">
                      <a16:colId xmlns:a16="http://schemas.microsoft.com/office/drawing/2014/main" val="3216654542"/>
                    </a:ext>
                  </a:extLst>
                </a:gridCol>
                <a:gridCol w="3956957">
                  <a:extLst>
                    <a:ext uri="{9D8B030D-6E8A-4147-A177-3AD203B41FA5}">
                      <a16:colId xmlns:a16="http://schemas.microsoft.com/office/drawing/2014/main" val="1631538612"/>
                    </a:ext>
                  </a:extLst>
                </a:gridCol>
              </a:tblGrid>
              <a:tr h="370840">
                <a:tc>
                  <a:txBody>
                    <a:bodyPr/>
                    <a:lstStyle/>
                    <a:p>
                      <a:r>
                        <a:rPr lang="en-US" dirty="0"/>
                        <a:t>Function</a:t>
                      </a:r>
                    </a:p>
                  </a:txBody>
                  <a:tcPr/>
                </a:tc>
                <a:tc>
                  <a:txBody>
                    <a:bodyPr/>
                    <a:lstStyle/>
                    <a:p>
                      <a:r>
                        <a:rPr lang="en-US" dirty="0"/>
                        <a:t>Description</a:t>
                      </a:r>
                    </a:p>
                  </a:txBody>
                  <a:tcPr/>
                </a:tc>
                <a:extLst>
                  <a:ext uri="{0D108BD9-81ED-4DB2-BD59-A6C34878D82A}">
                    <a16:rowId xmlns:a16="http://schemas.microsoft.com/office/drawing/2014/main" val="712978445"/>
                  </a:ext>
                </a:extLst>
              </a:tr>
              <a:tr h="370840">
                <a:tc>
                  <a:txBody>
                    <a:bodyPr/>
                    <a:lstStyle/>
                    <a:p>
                      <a:r>
                        <a:rPr lang="en-US" sz="2400" b="1" dirty="0" err="1">
                          <a:latin typeface="Courier" pitchFamily="2" charset="0"/>
                        </a:rPr>
                        <a:t>ffwd_init</a:t>
                      </a:r>
                      <a:r>
                        <a:rPr lang="en-US" sz="2400" b="1" dirty="0">
                          <a:latin typeface="Courier" pitchFamily="2" charset="0"/>
                        </a:rPr>
                        <a:t>()</a:t>
                      </a:r>
                    </a:p>
                  </a:txBody>
                  <a:tcPr/>
                </a:tc>
                <a:tc>
                  <a:txBody>
                    <a:bodyPr/>
                    <a:lstStyle/>
                    <a:p>
                      <a:r>
                        <a:rPr lang="en-US" dirty="0"/>
                        <a:t>Allocate request / response lines</a:t>
                      </a:r>
                    </a:p>
                  </a:txBody>
                  <a:tcPr/>
                </a:tc>
                <a:extLst>
                  <a:ext uri="{0D108BD9-81ED-4DB2-BD59-A6C34878D82A}">
                    <a16:rowId xmlns:a16="http://schemas.microsoft.com/office/drawing/2014/main" val="2133379432"/>
                  </a:ext>
                </a:extLst>
              </a:tr>
              <a:tr h="370840">
                <a:tc>
                  <a:txBody>
                    <a:bodyPr/>
                    <a:lstStyle/>
                    <a:p>
                      <a:r>
                        <a:rPr lang="en-US" sz="2400" b="1" dirty="0" err="1">
                          <a:latin typeface="Courier" pitchFamily="2" charset="0"/>
                        </a:rPr>
                        <a:t>launch_servers</a:t>
                      </a:r>
                      <a:r>
                        <a:rPr lang="en-US" sz="2400" b="1" dirty="0">
                          <a:latin typeface="Courier" pitchFamily="2" charset="0"/>
                        </a:rPr>
                        <a:t>(</a:t>
                      </a:r>
                      <a:r>
                        <a:rPr lang="en-US" sz="2400" b="1" dirty="0" err="1">
                          <a:latin typeface="Courier" pitchFamily="2" charset="0"/>
                        </a:rPr>
                        <a:t>num_servers</a:t>
                      </a:r>
                      <a:r>
                        <a:rPr lang="en-US" sz="2400" b="1" dirty="0">
                          <a:latin typeface="Courier" pitchFamily="2" charset="0"/>
                        </a:rPr>
                        <a:t>)</a:t>
                      </a:r>
                    </a:p>
                  </a:txBody>
                  <a:tcPr/>
                </a:tc>
                <a:tc>
                  <a:txBody>
                    <a:bodyPr/>
                    <a:lstStyle/>
                    <a:p>
                      <a:r>
                        <a:rPr lang="en-US" dirty="0"/>
                        <a:t>Launch OS threads for the requested number of servers</a:t>
                      </a:r>
                    </a:p>
                  </a:txBody>
                  <a:tcPr/>
                </a:tc>
                <a:extLst>
                  <a:ext uri="{0D108BD9-81ED-4DB2-BD59-A6C34878D82A}">
                    <a16:rowId xmlns:a16="http://schemas.microsoft.com/office/drawing/2014/main" val="137578942"/>
                  </a:ext>
                </a:extLst>
              </a:tr>
              <a:tr h="370840">
                <a:tc>
                  <a:txBody>
                    <a:bodyPr/>
                    <a:lstStyle/>
                    <a:p>
                      <a:r>
                        <a:rPr lang="en-US" sz="2400" b="1" dirty="0" err="1">
                          <a:latin typeface="Courier" pitchFamily="2" charset="0"/>
                        </a:rPr>
                        <a:t>thread_create</a:t>
                      </a:r>
                      <a:r>
                        <a:rPr lang="en-US" sz="2400" b="1" dirty="0">
                          <a:latin typeface="Courier" pitchFamily="2" charset="0"/>
                        </a:rPr>
                        <a:t>(</a:t>
                      </a:r>
                      <a:r>
                        <a:rPr lang="en-US" sz="2400" b="1" dirty="0" err="1">
                          <a:latin typeface="Courier" pitchFamily="2" charset="0"/>
                        </a:rPr>
                        <a:t>client_fun</a:t>
                      </a:r>
                      <a:r>
                        <a:rPr lang="en-US" sz="2400" b="1" dirty="0">
                          <a:latin typeface="Courier" pitchFamily="2" charset="0"/>
                        </a:rPr>
                        <a:t>, param)</a:t>
                      </a:r>
                    </a:p>
                  </a:txBody>
                  <a:tcPr/>
                </a:tc>
                <a:tc>
                  <a:txBody>
                    <a:bodyPr/>
                    <a:lstStyle/>
                    <a:p>
                      <a:r>
                        <a:rPr lang="en-US" dirty="0"/>
                        <a:t>Launch OS threads running the client function specified</a:t>
                      </a:r>
                    </a:p>
                  </a:txBody>
                  <a:tcPr/>
                </a:tc>
                <a:extLst>
                  <a:ext uri="{0D108BD9-81ED-4DB2-BD59-A6C34878D82A}">
                    <a16:rowId xmlns:a16="http://schemas.microsoft.com/office/drawing/2014/main" val="412272993"/>
                  </a:ext>
                </a:extLst>
              </a:tr>
              <a:tr h="370840">
                <a:tc>
                  <a:txBody>
                    <a:bodyPr/>
                    <a:lstStyle/>
                    <a:p>
                      <a:r>
                        <a:rPr lang="en-US" sz="2400" b="1" dirty="0" err="1">
                          <a:latin typeface="Courier" pitchFamily="2" charset="0"/>
                        </a:rPr>
                        <a:t>ffwd_exec</a:t>
                      </a:r>
                      <a:r>
                        <a:rPr lang="en-US" sz="2400" b="1" dirty="0">
                          <a:latin typeface="Courier" pitchFamily="2" charset="0"/>
                        </a:rPr>
                        <a:t>(server, ret, fun, param)</a:t>
                      </a:r>
                    </a:p>
                  </a:txBody>
                  <a:tcPr/>
                </a:tc>
                <a:tc>
                  <a:txBody>
                    <a:bodyPr/>
                    <a:lstStyle/>
                    <a:p>
                      <a:r>
                        <a:rPr lang="en-US" dirty="0"/>
                        <a:t>Delegate function fun to server</a:t>
                      </a:r>
                    </a:p>
                  </a:txBody>
                  <a:tcPr/>
                </a:tc>
                <a:extLst>
                  <a:ext uri="{0D108BD9-81ED-4DB2-BD59-A6C34878D82A}">
                    <a16:rowId xmlns:a16="http://schemas.microsoft.com/office/drawing/2014/main" val="2290931445"/>
                  </a:ext>
                </a:extLst>
              </a:tr>
              <a:tr h="370840">
                <a:tc>
                  <a:txBody>
                    <a:bodyPr/>
                    <a:lstStyle/>
                    <a:p>
                      <a:r>
                        <a:rPr lang="en-US" sz="2400" b="1" dirty="0">
                          <a:latin typeface="Courier" pitchFamily="2" charset="0"/>
                        </a:rPr>
                        <a:t>shutdown()</a:t>
                      </a:r>
                    </a:p>
                  </a:txBody>
                  <a:tcPr/>
                </a:tc>
                <a:tc>
                  <a:txBody>
                    <a:bodyPr/>
                    <a:lstStyle/>
                    <a:p>
                      <a:r>
                        <a:rPr lang="en-US" dirty="0"/>
                        <a:t>Stop servers, free request / response lines</a:t>
                      </a:r>
                    </a:p>
                  </a:txBody>
                  <a:tcPr/>
                </a:tc>
                <a:extLst>
                  <a:ext uri="{0D108BD9-81ED-4DB2-BD59-A6C34878D82A}">
                    <a16:rowId xmlns:a16="http://schemas.microsoft.com/office/drawing/2014/main" val="1413374503"/>
                  </a:ext>
                </a:extLst>
              </a:tr>
            </a:tbl>
          </a:graphicData>
        </a:graphic>
      </p:graphicFrame>
    </p:spTree>
    <p:extLst>
      <p:ext uri="{BB962C8B-B14F-4D97-AF65-F5344CB8AC3E}">
        <p14:creationId xmlns:p14="http://schemas.microsoft.com/office/powerpoint/2010/main" val="4053560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705F3-39E1-F946-AA1E-F88AA4F2160F}"/>
              </a:ext>
            </a:extLst>
          </p:cNvPr>
          <p:cNvSpPr>
            <a:spLocks noGrp="1"/>
          </p:cNvSpPr>
          <p:nvPr>
            <p:ph type="title"/>
          </p:nvPr>
        </p:nvSpPr>
        <p:spPr/>
        <p:txBody>
          <a:bodyPr/>
          <a:lstStyle/>
          <a:p>
            <a:r>
              <a:rPr lang="en-US" dirty="0"/>
              <a:t>Background - Benefits of Delegation</a:t>
            </a:r>
          </a:p>
        </p:txBody>
      </p:sp>
      <p:sp>
        <p:nvSpPr>
          <p:cNvPr id="3" name="Content Placeholder 2">
            <a:extLst>
              <a:ext uri="{FF2B5EF4-FFF2-40B4-BE49-F238E27FC236}">
                <a16:creationId xmlns:a16="http://schemas.microsoft.com/office/drawing/2014/main" id="{96D0B34A-9179-AE40-8ED4-152495FD5ABB}"/>
              </a:ext>
            </a:extLst>
          </p:cNvPr>
          <p:cNvSpPr>
            <a:spLocks noGrp="1"/>
          </p:cNvSpPr>
          <p:nvPr>
            <p:ph idx="1"/>
          </p:nvPr>
        </p:nvSpPr>
        <p:spPr/>
        <p:txBody>
          <a:bodyPr/>
          <a:lstStyle/>
          <a:p>
            <a:r>
              <a:rPr lang="en-US" dirty="0"/>
              <a:t>No contention for memory</a:t>
            </a:r>
          </a:p>
          <a:p>
            <a:r>
              <a:rPr lang="en-US" dirty="0"/>
              <a:t>Spatial locality of memory</a:t>
            </a:r>
          </a:p>
          <a:p>
            <a:r>
              <a:rPr lang="en-US" dirty="0"/>
              <a:t>On NUMA node allocation of data structures</a:t>
            </a:r>
          </a:p>
          <a:p>
            <a:pPr marL="0" indent="0">
              <a:buNone/>
            </a:pPr>
            <a:endParaRPr lang="en-US" dirty="0"/>
          </a:p>
        </p:txBody>
      </p:sp>
    </p:spTree>
    <p:extLst>
      <p:ext uri="{BB962C8B-B14F-4D97-AF65-F5344CB8AC3E}">
        <p14:creationId xmlns:p14="http://schemas.microsoft.com/office/powerpoint/2010/main" val="7729004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FFWD Delegation</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92868" y="455988"/>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0" y="2616408"/>
            <a:ext cx="4548188" cy="3411141"/>
          </a:xfrm>
          <a:prstGeom prst="rect">
            <a:avLst/>
          </a:prstGeom>
        </p:spPr>
      </p:pic>
      <p:cxnSp>
        <p:nvCxnSpPr>
          <p:cNvPr id="4" name="Straight Connector 3">
            <a:extLst>
              <a:ext uri="{FF2B5EF4-FFF2-40B4-BE49-F238E27FC236}">
                <a16:creationId xmlns:a16="http://schemas.microsoft.com/office/drawing/2014/main" id="{77B543D8-89C4-1244-BDC4-16D8EE0D38B0}"/>
              </a:ext>
            </a:extLst>
          </p:cNvPr>
          <p:cNvCxnSpPr/>
          <p:nvPr/>
        </p:nvCxnSpPr>
        <p:spPr>
          <a:xfrm>
            <a:off x="4548188" y="1548911"/>
            <a:ext cx="0" cy="369664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5B469E4-6AA7-2243-A9FB-95D88921285B}"/>
              </a:ext>
            </a:extLst>
          </p:cNvPr>
          <p:cNvCxnSpPr>
            <a:cxnSpLocks/>
          </p:cNvCxnSpPr>
          <p:nvPr/>
        </p:nvCxnSpPr>
        <p:spPr>
          <a:xfrm flipH="1">
            <a:off x="4548188" y="5245555"/>
            <a:ext cx="6538912"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0978C59D-59CC-C14F-8182-716738BD08D5}"/>
              </a:ext>
            </a:extLst>
          </p:cNvPr>
          <p:cNvSpPr/>
          <p:nvPr/>
        </p:nvSpPr>
        <p:spPr>
          <a:xfrm>
            <a:off x="4686299" y="1838890"/>
            <a:ext cx="2188027" cy="506303"/>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Polling</a:t>
            </a:r>
          </a:p>
        </p:txBody>
      </p:sp>
      <p:sp>
        <p:nvSpPr>
          <p:cNvPr id="14" name="Rectangle 13">
            <a:extLst>
              <a:ext uri="{FF2B5EF4-FFF2-40B4-BE49-F238E27FC236}">
                <a16:creationId xmlns:a16="http://schemas.microsoft.com/office/drawing/2014/main" id="{6DF865D2-3371-024F-B0F0-51683D5C23B3}"/>
              </a:ext>
            </a:extLst>
          </p:cNvPr>
          <p:cNvSpPr/>
          <p:nvPr/>
        </p:nvSpPr>
        <p:spPr>
          <a:xfrm>
            <a:off x="4686300" y="3945997"/>
            <a:ext cx="1910430" cy="517565"/>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Generate Request</a:t>
            </a:r>
          </a:p>
        </p:txBody>
      </p:sp>
      <p:sp>
        <p:nvSpPr>
          <p:cNvPr id="15" name="Rectangle 14">
            <a:extLst>
              <a:ext uri="{FF2B5EF4-FFF2-40B4-BE49-F238E27FC236}">
                <a16:creationId xmlns:a16="http://schemas.microsoft.com/office/drawing/2014/main" id="{E67B6490-9211-A04A-8AC9-18F443A3AD34}"/>
              </a:ext>
            </a:extLst>
          </p:cNvPr>
          <p:cNvSpPr/>
          <p:nvPr/>
        </p:nvSpPr>
        <p:spPr>
          <a:xfrm>
            <a:off x="6596738" y="3945996"/>
            <a:ext cx="2643188" cy="51756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Waiting</a:t>
            </a:r>
          </a:p>
        </p:txBody>
      </p:sp>
      <p:sp>
        <p:nvSpPr>
          <p:cNvPr id="11" name="Rectangle 10">
            <a:extLst>
              <a:ext uri="{FF2B5EF4-FFF2-40B4-BE49-F238E27FC236}">
                <a16:creationId xmlns:a16="http://schemas.microsoft.com/office/drawing/2014/main" id="{9FACEC07-BBC7-3B41-BC69-8AE16A7F5FDF}"/>
              </a:ext>
            </a:extLst>
          </p:cNvPr>
          <p:cNvSpPr/>
          <p:nvPr/>
        </p:nvSpPr>
        <p:spPr>
          <a:xfrm>
            <a:off x="6874328" y="1838891"/>
            <a:ext cx="2643185" cy="517565"/>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Execution</a:t>
            </a:r>
          </a:p>
        </p:txBody>
      </p:sp>
      <p:sp>
        <p:nvSpPr>
          <p:cNvPr id="12" name="Rectangle 11">
            <a:extLst>
              <a:ext uri="{FF2B5EF4-FFF2-40B4-BE49-F238E27FC236}">
                <a16:creationId xmlns:a16="http://schemas.microsoft.com/office/drawing/2014/main" id="{C8EBEEC1-1778-4E45-B890-9C2CF64A8B29}"/>
              </a:ext>
            </a:extLst>
          </p:cNvPr>
          <p:cNvSpPr/>
          <p:nvPr/>
        </p:nvSpPr>
        <p:spPr>
          <a:xfrm>
            <a:off x="9521746" y="1838890"/>
            <a:ext cx="1114424" cy="517565"/>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Polling</a:t>
            </a:r>
          </a:p>
        </p:txBody>
      </p:sp>
      <p:sp>
        <p:nvSpPr>
          <p:cNvPr id="16" name="Rectangle 15">
            <a:extLst>
              <a:ext uri="{FF2B5EF4-FFF2-40B4-BE49-F238E27FC236}">
                <a16:creationId xmlns:a16="http://schemas.microsoft.com/office/drawing/2014/main" id="{90DDC38B-2AC2-6343-A18A-0C1AF278F8D9}"/>
              </a:ext>
            </a:extLst>
          </p:cNvPr>
          <p:cNvSpPr/>
          <p:nvPr/>
        </p:nvSpPr>
        <p:spPr>
          <a:xfrm>
            <a:off x="9239926" y="3950397"/>
            <a:ext cx="1910430" cy="513164"/>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Back to Work</a:t>
            </a:r>
          </a:p>
        </p:txBody>
      </p:sp>
      <p:sp>
        <p:nvSpPr>
          <p:cNvPr id="3" name="TextBox 2">
            <a:extLst>
              <a:ext uri="{FF2B5EF4-FFF2-40B4-BE49-F238E27FC236}">
                <a16:creationId xmlns:a16="http://schemas.microsoft.com/office/drawing/2014/main" id="{E5C7A21A-6C40-FB45-B0FC-F5003F5F727A}"/>
              </a:ext>
            </a:extLst>
          </p:cNvPr>
          <p:cNvSpPr txBox="1"/>
          <p:nvPr/>
        </p:nvSpPr>
        <p:spPr>
          <a:xfrm>
            <a:off x="1107911" y="2844225"/>
            <a:ext cx="1391728" cy="584775"/>
          </a:xfrm>
          <a:prstGeom prst="rect">
            <a:avLst/>
          </a:prstGeom>
          <a:noFill/>
        </p:spPr>
        <p:txBody>
          <a:bodyPr wrap="none" rtlCol="0">
            <a:spAutoFit/>
          </a:bodyPr>
          <a:lstStyle/>
          <a:p>
            <a:r>
              <a:rPr lang="en-US" sz="3200" dirty="0">
                <a:latin typeface="Helvetica" pitchFamily="2" charset="0"/>
              </a:rPr>
              <a:t>Server</a:t>
            </a:r>
          </a:p>
        </p:txBody>
      </p:sp>
      <p:sp>
        <p:nvSpPr>
          <p:cNvPr id="17" name="TextBox 16">
            <a:extLst>
              <a:ext uri="{FF2B5EF4-FFF2-40B4-BE49-F238E27FC236}">
                <a16:creationId xmlns:a16="http://schemas.microsoft.com/office/drawing/2014/main" id="{1B509F62-3913-6040-8F5B-BAE29C257039}"/>
              </a:ext>
            </a:extLst>
          </p:cNvPr>
          <p:cNvSpPr txBox="1"/>
          <p:nvPr/>
        </p:nvSpPr>
        <p:spPr>
          <a:xfrm>
            <a:off x="1104900" y="4953167"/>
            <a:ext cx="1233030" cy="584775"/>
          </a:xfrm>
          <a:prstGeom prst="rect">
            <a:avLst/>
          </a:prstGeom>
          <a:noFill/>
        </p:spPr>
        <p:txBody>
          <a:bodyPr wrap="none" rtlCol="0">
            <a:spAutoFit/>
          </a:bodyPr>
          <a:lstStyle/>
          <a:p>
            <a:r>
              <a:rPr lang="en-US" sz="3200" dirty="0">
                <a:latin typeface="Helvetica" pitchFamily="2" charset="0"/>
              </a:rPr>
              <a:t>Client</a:t>
            </a:r>
          </a:p>
        </p:txBody>
      </p:sp>
      <p:sp>
        <p:nvSpPr>
          <p:cNvPr id="18" name="TextBox 17">
            <a:extLst>
              <a:ext uri="{FF2B5EF4-FFF2-40B4-BE49-F238E27FC236}">
                <a16:creationId xmlns:a16="http://schemas.microsoft.com/office/drawing/2014/main" id="{D68F3AC5-C6CD-024A-910E-18D5217E8C95}"/>
              </a:ext>
            </a:extLst>
          </p:cNvPr>
          <p:cNvSpPr txBox="1"/>
          <p:nvPr/>
        </p:nvSpPr>
        <p:spPr>
          <a:xfrm>
            <a:off x="7201129" y="5445080"/>
            <a:ext cx="1080167" cy="584775"/>
          </a:xfrm>
          <a:prstGeom prst="rect">
            <a:avLst/>
          </a:prstGeom>
          <a:noFill/>
        </p:spPr>
        <p:txBody>
          <a:bodyPr wrap="none" rtlCol="0">
            <a:spAutoFit/>
          </a:bodyPr>
          <a:lstStyle/>
          <a:p>
            <a:r>
              <a:rPr lang="en-US" sz="3200" dirty="0">
                <a:latin typeface="Helvetica" pitchFamily="2" charset="0"/>
              </a:rPr>
              <a:t>Time</a:t>
            </a:r>
          </a:p>
        </p:txBody>
      </p:sp>
    </p:spTree>
    <p:extLst>
      <p:ext uri="{BB962C8B-B14F-4D97-AF65-F5344CB8AC3E}">
        <p14:creationId xmlns:p14="http://schemas.microsoft.com/office/powerpoint/2010/main" val="3724052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63C00-E266-5245-AD17-1FC31E7C0414}"/>
              </a:ext>
            </a:extLst>
          </p:cNvPr>
          <p:cNvSpPr>
            <a:spLocks noGrp="1"/>
          </p:cNvSpPr>
          <p:nvPr>
            <p:ph type="title"/>
          </p:nvPr>
        </p:nvSpPr>
        <p:spPr/>
        <p:txBody>
          <a:bodyPr/>
          <a:lstStyle/>
          <a:p>
            <a:r>
              <a:rPr lang="en-US" dirty="0"/>
              <a:t>Background – FFWD API</a:t>
            </a:r>
          </a:p>
        </p:txBody>
      </p:sp>
      <p:graphicFrame>
        <p:nvGraphicFramePr>
          <p:cNvPr id="4" name="Content Placeholder 3">
            <a:extLst>
              <a:ext uri="{FF2B5EF4-FFF2-40B4-BE49-F238E27FC236}">
                <a16:creationId xmlns:a16="http://schemas.microsoft.com/office/drawing/2014/main" id="{6B3BAA46-BE3B-164A-9A93-A9D730AB2AE5}"/>
              </a:ext>
            </a:extLst>
          </p:cNvPr>
          <p:cNvGraphicFramePr>
            <a:graphicFrameLocks noGrp="1"/>
          </p:cNvGraphicFramePr>
          <p:nvPr>
            <p:ph idx="1"/>
            <p:extLst>
              <p:ext uri="{D42A27DB-BD31-4B8C-83A1-F6EECF244321}">
                <p14:modId xmlns:p14="http://schemas.microsoft.com/office/powerpoint/2010/main" val="2222593455"/>
              </p:ext>
            </p:extLst>
          </p:nvPr>
        </p:nvGraphicFramePr>
        <p:xfrm>
          <a:off x="838200" y="1825625"/>
          <a:ext cx="10515600" cy="3662680"/>
        </p:xfrm>
        <a:graphic>
          <a:graphicData uri="http://schemas.openxmlformats.org/drawingml/2006/table">
            <a:tbl>
              <a:tblPr firstRow="1" bandRow="1">
                <a:tableStyleId>{5C22544A-7EE6-4342-B048-85BDC9FD1C3A}</a:tableStyleId>
              </a:tblPr>
              <a:tblGrid>
                <a:gridCol w="6558643">
                  <a:extLst>
                    <a:ext uri="{9D8B030D-6E8A-4147-A177-3AD203B41FA5}">
                      <a16:colId xmlns:a16="http://schemas.microsoft.com/office/drawing/2014/main" val="3216654542"/>
                    </a:ext>
                  </a:extLst>
                </a:gridCol>
                <a:gridCol w="3956957">
                  <a:extLst>
                    <a:ext uri="{9D8B030D-6E8A-4147-A177-3AD203B41FA5}">
                      <a16:colId xmlns:a16="http://schemas.microsoft.com/office/drawing/2014/main" val="1631538612"/>
                    </a:ext>
                  </a:extLst>
                </a:gridCol>
              </a:tblGrid>
              <a:tr h="370840">
                <a:tc>
                  <a:txBody>
                    <a:bodyPr/>
                    <a:lstStyle/>
                    <a:p>
                      <a:r>
                        <a:rPr lang="en-US" dirty="0"/>
                        <a:t>Function</a:t>
                      </a:r>
                    </a:p>
                  </a:txBody>
                  <a:tcPr/>
                </a:tc>
                <a:tc>
                  <a:txBody>
                    <a:bodyPr/>
                    <a:lstStyle/>
                    <a:p>
                      <a:r>
                        <a:rPr lang="en-US" dirty="0"/>
                        <a:t>Description</a:t>
                      </a:r>
                    </a:p>
                  </a:txBody>
                  <a:tcPr/>
                </a:tc>
                <a:extLst>
                  <a:ext uri="{0D108BD9-81ED-4DB2-BD59-A6C34878D82A}">
                    <a16:rowId xmlns:a16="http://schemas.microsoft.com/office/drawing/2014/main" val="712978445"/>
                  </a:ext>
                </a:extLst>
              </a:tr>
              <a:tr h="370840">
                <a:tc>
                  <a:txBody>
                    <a:bodyPr/>
                    <a:lstStyle/>
                    <a:p>
                      <a:r>
                        <a:rPr lang="en-US" sz="2400" b="1" dirty="0" err="1">
                          <a:latin typeface="Courier" pitchFamily="2" charset="0"/>
                        </a:rPr>
                        <a:t>ffwd_init</a:t>
                      </a:r>
                      <a:r>
                        <a:rPr lang="en-US" sz="2400" b="1" dirty="0">
                          <a:latin typeface="Courier" pitchFamily="2" charset="0"/>
                        </a:rPr>
                        <a:t>()</a:t>
                      </a:r>
                    </a:p>
                  </a:txBody>
                  <a:tcPr/>
                </a:tc>
                <a:tc>
                  <a:txBody>
                    <a:bodyPr/>
                    <a:lstStyle/>
                    <a:p>
                      <a:r>
                        <a:rPr lang="en-US" dirty="0"/>
                        <a:t>Allocate request / response lines</a:t>
                      </a:r>
                    </a:p>
                  </a:txBody>
                  <a:tcPr/>
                </a:tc>
                <a:extLst>
                  <a:ext uri="{0D108BD9-81ED-4DB2-BD59-A6C34878D82A}">
                    <a16:rowId xmlns:a16="http://schemas.microsoft.com/office/drawing/2014/main" val="2133379432"/>
                  </a:ext>
                </a:extLst>
              </a:tr>
              <a:tr h="370840">
                <a:tc>
                  <a:txBody>
                    <a:bodyPr/>
                    <a:lstStyle/>
                    <a:p>
                      <a:r>
                        <a:rPr lang="en-US" sz="2400" b="1" dirty="0" err="1">
                          <a:latin typeface="Courier" pitchFamily="2" charset="0"/>
                        </a:rPr>
                        <a:t>fiber_manager_init</a:t>
                      </a:r>
                      <a:r>
                        <a:rPr lang="en-US" sz="2400" b="1" dirty="0">
                          <a:latin typeface="Courier" pitchFamily="2" charset="0"/>
                        </a:rPr>
                        <a:t>()</a:t>
                      </a:r>
                    </a:p>
                  </a:txBody>
                  <a:tcPr/>
                </a:tc>
                <a:tc>
                  <a:txBody>
                    <a:bodyPr/>
                    <a:lstStyle/>
                    <a:p>
                      <a:r>
                        <a:rPr lang="en-US" dirty="0"/>
                        <a:t>Launch fiber managers on all system cores</a:t>
                      </a:r>
                    </a:p>
                  </a:txBody>
                  <a:tcPr/>
                </a:tc>
                <a:extLst>
                  <a:ext uri="{0D108BD9-81ED-4DB2-BD59-A6C34878D82A}">
                    <a16:rowId xmlns:a16="http://schemas.microsoft.com/office/drawing/2014/main" val="1098081303"/>
                  </a:ext>
                </a:extLst>
              </a:tr>
              <a:tr h="370840">
                <a:tc>
                  <a:txBody>
                    <a:bodyPr/>
                    <a:lstStyle/>
                    <a:p>
                      <a:r>
                        <a:rPr lang="en-US" sz="2400" b="1" dirty="0" err="1">
                          <a:latin typeface="Courier" pitchFamily="2" charset="0"/>
                        </a:rPr>
                        <a:t>launch_servers</a:t>
                      </a:r>
                      <a:r>
                        <a:rPr lang="en-US" sz="2400" b="1" dirty="0">
                          <a:latin typeface="Courier" pitchFamily="2" charset="0"/>
                        </a:rPr>
                        <a:t>(</a:t>
                      </a:r>
                      <a:r>
                        <a:rPr lang="en-US" sz="2400" b="1" dirty="0" err="1">
                          <a:latin typeface="Courier" pitchFamily="2" charset="0"/>
                        </a:rPr>
                        <a:t>num_servers</a:t>
                      </a:r>
                      <a:r>
                        <a:rPr lang="en-US" sz="2400" b="1" dirty="0">
                          <a:latin typeface="Courier" pitchFamily="2" charset="0"/>
                        </a:rPr>
                        <a:t>)</a:t>
                      </a:r>
                    </a:p>
                  </a:txBody>
                  <a:tcPr/>
                </a:tc>
                <a:tc>
                  <a:txBody>
                    <a:bodyPr/>
                    <a:lstStyle/>
                    <a:p>
                      <a:r>
                        <a:rPr lang="en-US" dirty="0"/>
                        <a:t>Launch fibers running the server function</a:t>
                      </a:r>
                    </a:p>
                  </a:txBody>
                  <a:tcPr/>
                </a:tc>
                <a:extLst>
                  <a:ext uri="{0D108BD9-81ED-4DB2-BD59-A6C34878D82A}">
                    <a16:rowId xmlns:a16="http://schemas.microsoft.com/office/drawing/2014/main" val="137578942"/>
                  </a:ext>
                </a:extLst>
              </a:tr>
              <a:tr h="370840">
                <a:tc>
                  <a:txBody>
                    <a:bodyPr/>
                    <a:lstStyle/>
                    <a:p>
                      <a:r>
                        <a:rPr lang="en-US" sz="2400" b="1" dirty="0" err="1">
                          <a:latin typeface="Courier" pitchFamily="2" charset="0"/>
                        </a:rPr>
                        <a:t>fiber_create</a:t>
                      </a:r>
                      <a:r>
                        <a:rPr lang="en-US" sz="2400" b="1" dirty="0">
                          <a:latin typeface="Courier" pitchFamily="2" charset="0"/>
                        </a:rPr>
                        <a:t>(</a:t>
                      </a:r>
                      <a:r>
                        <a:rPr lang="en-US" sz="2400" b="1" dirty="0" err="1">
                          <a:latin typeface="Courier" pitchFamily="2" charset="0"/>
                        </a:rPr>
                        <a:t>client_fun</a:t>
                      </a:r>
                      <a:r>
                        <a:rPr lang="en-US" sz="2400" b="1" dirty="0">
                          <a:latin typeface="Courier" pitchFamily="2" charset="0"/>
                        </a:rPr>
                        <a:t>, param)</a:t>
                      </a:r>
                    </a:p>
                  </a:txBody>
                  <a:tcPr/>
                </a:tc>
                <a:tc>
                  <a:txBody>
                    <a:bodyPr/>
                    <a:lstStyle/>
                    <a:p>
                      <a:r>
                        <a:rPr lang="en-US" dirty="0"/>
                        <a:t>Launch a fiber running </a:t>
                      </a:r>
                      <a:r>
                        <a:rPr lang="en-US" dirty="0" err="1"/>
                        <a:t>client_fun</a:t>
                      </a:r>
                      <a:endParaRPr lang="en-US" dirty="0"/>
                    </a:p>
                  </a:txBody>
                  <a:tcPr/>
                </a:tc>
                <a:extLst>
                  <a:ext uri="{0D108BD9-81ED-4DB2-BD59-A6C34878D82A}">
                    <a16:rowId xmlns:a16="http://schemas.microsoft.com/office/drawing/2014/main" val="412272993"/>
                  </a:ext>
                </a:extLst>
              </a:tr>
              <a:tr h="370840">
                <a:tc>
                  <a:txBody>
                    <a:bodyPr/>
                    <a:lstStyle/>
                    <a:p>
                      <a:r>
                        <a:rPr lang="en-US" sz="2400" b="1" dirty="0" err="1">
                          <a:latin typeface="Courier" pitchFamily="2" charset="0"/>
                        </a:rPr>
                        <a:t>ffwd_exec</a:t>
                      </a:r>
                      <a:r>
                        <a:rPr lang="en-US" sz="2400" b="1" dirty="0">
                          <a:latin typeface="Courier" pitchFamily="2" charset="0"/>
                        </a:rPr>
                        <a:t>(server, ret, fun, param)</a:t>
                      </a:r>
                    </a:p>
                  </a:txBody>
                  <a:tcPr/>
                </a:tc>
                <a:tc>
                  <a:txBody>
                    <a:bodyPr/>
                    <a:lstStyle/>
                    <a:p>
                      <a:r>
                        <a:rPr lang="en-US" dirty="0"/>
                        <a:t>Delegate function fun to server</a:t>
                      </a:r>
                    </a:p>
                  </a:txBody>
                  <a:tcPr/>
                </a:tc>
                <a:extLst>
                  <a:ext uri="{0D108BD9-81ED-4DB2-BD59-A6C34878D82A}">
                    <a16:rowId xmlns:a16="http://schemas.microsoft.com/office/drawing/2014/main" val="2290931445"/>
                  </a:ext>
                </a:extLst>
              </a:tr>
              <a:tr h="370840">
                <a:tc>
                  <a:txBody>
                    <a:bodyPr/>
                    <a:lstStyle/>
                    <a:p>
                      <a:r>
                        <a:rPr lang="en-US" sz="2400" b="1" dirty="0">
                          <a:latin typeface="Courier" pitchFamily="2" charset="0"/>
                        </a:rPr>
                        <a:t>shutdown()</a:t>
                      </a:r>
                    </a:p>
                  </a:txBody>
                  <a:tcPr/>
                </a:tc>
                <a:tc>
                  <a:txBody>
                    <a:bodyPr/>
                    <a:lstStyle/>
                    <a:p>
                      <a:r>
                        <a:rPr lang="en-US" dirty="0"/>
                        <a:t>Stop servers, free request / response lines</a:t>
                      </a:r>
                    </a:p>
                  </a:txBody>
                  <a:tcPr/>
                </a:tc>
                <a:extLst>
                  <a:ext uri="{0D108BD9-81ED-4DB2-BD59-A6C34878D82A}">
                    <a16:rowId xmlns:a16="http://schemas.microsoft.com/office/drawing/2014/main" val="1413374503"/>
                  </a:ext>
                </a:extLst>
              </a:tr>
            </a:tbl>
          </a:graphicData>
        </a:graphic>
      </p:graphicFrame>
    </p:spTree>
    <p:extLst>
      <p:ext uri="{BB962C8B-B14F-4D97-AF65-F5344CB8AC3E}">
        <p14:creationId xmlns:p14="http://schemas.microsoft.com/office/powerpoint/2010/main" val="42149540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a:t>
            </a:r>
            <a:r>
              <a:rPr lang="en-US" dirty="0" err="1"/>
              <a:t>Gepard</a:t>
            </a:r>
            <a:r>
              <a:rPr lang="en-US" dirty="0"/>
              <a:t> Delegation</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92868" y="455988"/>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57845" y="2884888"/>
            <a:ext cx="3537405" cy="2653054"/>
          </a:xfrm>
          <a:prstGeom prst="rect">
            <a:avLst/>
          </a:prstGeom>
        </p:spPr>
      </p:pic>
      <p:cxnSp>
        <p:nvCxnSpPr>
          <p:cNvPr id="4" name="Straight Connector 3">
            <a:extLst>
              <a:ext uri="{FF2B5EF4-FFF2-40B4-BE49-F238E27FC236}">
                <a16:creationId xmlns:a16="http://schemas.microsoft.com/office/drawing/2014/main" id="{77B543D8-89C4-1244-BDC4-16D8EE0D38B0}"/>
              </a:ext>
            </a:extLst>
          </p:cNvPr>
          <p:cNvCxnSpPr/>
          <p:nvPr/>
        </p:nvCxnSpPr>
        <p:spPr>
          <a:xfrm>
            <a:off x="4548188" y="1548911"/>
            <a:ext cx="0" cy="369664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5B469E4-6AA7-2243-A9FB-95D88921285B}"/>
              </a:ext>
            </a:extLst>
          </p:cNvPr>
          <p:cNvCxnSpPr>
            <a:cxnSpLocks/>
          </p:cNvCxnSpPr>
          <p:nvPr/>
        </p:nvCxnSpPr>
        <p:spPr>
          <a:xfrm flipH="1">
            <a:off x="4548188" y="5245555"/>
            <a:ext cx="6538912"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0978C59D-59CC-C14F-8182-716738BD08D5}"/>
              </a:ext>
            </a:extLst>
          </p:cNvPr>
          <p:cNvSpPr/>
          <p:nvPr/>
        </p:nvSpPr>
        <p:spPr>
          <a:xfrm>
            <a:off x="4686299" y="1838890"/>
            <a:ext cx="1910435" cy="506303"/>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Polling</a:t>
            </a:r>
          </a:p>
        </p:txBody>
      </p:sp>
      <p:sp>
        <p:nvSpPr>
          <p:cNvPr id="14" name="Rectangle 13">
            <a:extLst>
              <a:ext uri="{FF2B5EF4-FFF2-40B4-BE49-F238E27FC236}">
                <a16:creationId xmlns:a16="http://schemas.microsoft.com/office/drawing/2014/main" id="{6DF865D2-3371-024F-B0F0-51683D5C23B3}"/>
              </a:ext>
            </a:extLst>
          </p:cNvPr>
          <p:cNvSpPr/>
          <p:nvPr/>
        </p:nvSpPr>
        <p:spPr>
          <a:xfrm>
            <a:off x="4686300" y="3374496"/>
            <a:ext cx="1910430" cy="517565"/>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Generate Request</a:t>
            </a:r>
          </a:p>
        </p:txBody>
      </p:sp>
      <p:sp>
        <p:nvSpPr>
          <p:cNvPr id="15" name="Rectangle 14">
            <a:extLst>
              <a:ext uri="{FF2B5EF4-FFF2-40B4-BE49-F238E27FC236}">
                <a16:creationId xmlns:a16="http://schemas.microsoft.com/office/drawing/2014/main" id="{E67B6490-9211-A04A-8AC9-18F443A3AD34}"/>
              </a:ext>
            </a:extLst>
          </p:cNvPr>
          <p:cNvSpPr/>
          <p:nvPr/>
        </p:nvSpPr>
        <p:spPr>
          <a:xfrm>
            <a:off x="6596729" y="3374495"/>
            <a:ext cx="2857494" cy="51756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Off Core</a:t>
            </a:r>
          </a:p>
        </p:txBody>
      </p:sp>
      <p:sp>
        <p:nvSpPr>
          <p:cNvPr id="11" name="Rectangle 10">
            <a:extLst>
              <a:ext uri="{FF2B5EF4-FFF2-40B4-BE49-F238E27FC236}">
                <a16:creationId xmlns:a16="http://schemas.microsoft.com/office/drawing/2014/main" id="{9FACEC07-BBC7-3B41-BC69-8AE16A7F5FDF}"/>
              </a:ext>
            </a:extLst>
          </p:cNvPr>
          <p:cNvSpPr/>
          <p:nvPr/>
        </p:nvSpPr>
        <p:spPr>
          <a:xfrm>
            <a:off x="6596738" y="1838891"/>
            <a:ext cx="1371596" cy="517565"/>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Execution</a:t>
            </a:r>
          </a:p>
        </p:txBody>
      </p:sp>
      <p:sp>
        <p:nvSpPr>
          <p:cNvPr id="12" name="Rectangle 11">
            <a:extLst>
              <a:ext uri="{FF2B5EF4-FFF2-40B4-BE49-F238E27FC236}">
                <a16:creationId xmlns:a16="http://schemas.microsoft.com/office/drawing/2014/main" id="{C8EBEEC1-1778-4E45-B890-9C2CF64A8B29}"/>
              </a:ext>
            </a:extLst>
          </p:cNvPr>
          <p:cNvSpPr/>
          <p:nvPr/>
        </p:nvSpPr>
        <p:spPr>
          <a:xfrm>
            <a:off x="7981953" y="1838890"/>
            <a:ext cx="1114424" cy="517565"/>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Polling</a:t>
            </a:r>
          </a:p>
        </p:txBody>
      </p:sp>
      <p:sp>
        <p:nvSpPr>
          <p:cNvPr id="16" name="Rectangle 15">
            <a:extLst>
              <a:ext uri="{FF2B5EF4-FFF2-40B4-BE49-F238E27FC236}">
                <a16:creationId xmlns:a16="http://schemas.microsoft.com/office/drawing/2014/main" id="{90DDC38B-2AC2-6343-A18A-0C1AF278F8D9}"/>
              </a:ext>
            </a:extLst>
          </p:cNvPr>
          <p:cNvSpPr/>
          <p:nvPr/>
        </p:nvSpPr>
        <p:spPr>
          <a:xfrm>
            <a:off x="9454222" y="3378895"/>
            <a:ext cx="1910430" cy="513164"/>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Back to Work</a:t>
            </a:r>
          </a:p>
        </p:txBody>
      </p:sp>
      <p:sp>
        <p:nvSpPr>
          <p:cNvPr id="3" name="TextBox 2">
            <a:extLst>
              <a:ext uri="{FF2B5EF4-FFF2-40B4-BE49-F238E27FC236}">
                <a16:creationId xmlns:a16="http://schemas.microsoft.com/office/drawing/2014/main" id="{E5C7A21A-6C40-FB45-B0FC-F5003F5F727A}"/>
              </a:ext>
            </a:extLst>
          </p:cNvPr>
          <p:cNvSpPr txBox="1"/>
          <p:nvPr/>
        </p:nvSpPr>
        <p:spPr>
          <a:xfrm>
            <a:off x="1107911" y="2844225"/>
            <a:ext cx="1391728" cy="584775"/>
          </a:xfrm>
          <a:prstGeom prst="rect">
            <a:avLst/>
          </a:prstGeom>
          <a:noFill/>
        </p:spPr>
        <p:txBody>
          <a:bodyPr wrap="none" rtlCol="0">
            <a:spAutoFit/>
          </a:bodyPr>
          <a:lstStyle/>
          <a:p>
            <a:r>
              <a:rPr lang="en-US" sz="3200" dirty="0">
                <a:latin typeface="Helvetica" pitchFamily="2" charset="0"/>
              </a:rPr>
              <a:t>Server</a:t>
            </a:r>
          </a:p>
        </p:txBody>
      </p:sp>
      <p:sp>
        <p:nvSpPr>
          <p:cNvPr id="17" name="TextBox 16">
            <a:extLst>
              <a:ext uri="{FF2B5EF4-FFF2-40B4-BE49-F238E27FC236}">
                <a16:creationId xmlns:a16="http://schemas.microsoft.com/office/drawing/2014/main" id="{1B509F62-3913-6040-8F5B-BAE29C257039}"/>
              </a:ext>
            </a:extLst>
          </p:cNvPr>
          <p:cNvSpPr txBox="1"/>
          <p:nvPr/>
        </p:nvSpPr>
        <p:spPr>
          <a:xfrm>
            <a:off x="260839" y="4698844"/>
            <a:ext cx="1233030" cy="584775"/>
          </a:xfrm>
          <a:prstGeom prst="rect">
            <a:avLst/>
          </a:prstGeom>
          <a:noFill/>
        </p:spPr>
        <p:txBody>
          <a:bodyPr wrap="none" rtlCol="0">
            <a:spAutoFit/>
          </a:bodyPr>
          <a:lstStyle/>
          <a:p>
            <a:r>
              <a:rPr lang="en-US" sz="3200" dirty="0">
                <a:latin typeface="Helvetica" pitchFamily="2" charset="0"/>
              </a:rPr>
              <a:t>Client</a:t>
            </a:r>
          </a:p>
        </p:txBody>
      </p:sp>
      <p:sp>
        <p:nvSpPr>
          <p:cNvPr id="18" name="Rectangle 17">
            <a:extLst>
              <a:ext uri="{FF2B5EF4-FFF2-40B4-BE49-F238E27FC236}">
                <a16:creationId xmlns:a16="http://schemas.microsoft.com/office/drawing/2014/main" id="{424ED84A-8B94-F442-87B2-0B24613B0EB7}"/>
              </a:ext>
            </a:extLst>
          </p:cNvPr>
          <p:cNvSpPr/>
          <p:nvPr/>
        </p:nvSpPr>
        <p:spPr>
          <a:xfrm>
            <a:off x="6596730" y="3903644"/>
            <a:ext cx="473535" cy="505981"/>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2148367E-AF30-D64C-AF35-2AD3267B09B4}"/>
              </a:ext>
            </a:extLst>
          </p:cNvPr>
          <p:cNvSpPr/>
          <p:nvPr/>
        </p:nvSpPr>
        <p:spPr>
          <a:xfrm>
            <a:off x="7070265" y="4431816"/>
            <a:ext cx="1910430" cy="517565"/>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Generate Request</a:t>
            </a:r>
          </a:p>
        </p:txBody>
      </p:sp>
      <p:sp>
        <p:nvSpPr>
          <p:cNvPr id="20" name="Rectangle 19">
            <a:extLst>
              <a:ext uri="{FF2B5EF4-FFF2-40B4-BE49-F238E27FC236}">
                <a16:creationId xmlns:a16="http://schemas.microsoft.com/office/drawing/2014/main" id="{40C74D8C-A114-974E-865F-1BB016208797}"/>
              </a:ext>
            </a:extLst>
          </p:cNvPr>
          <p:cNvSpPr/>
          <p:nvPr/>
        </p:nvSpPr>
        <p:spPr>
          <a:xfrm>
            <a:off x="8980688" y="3903646"/>
            <a:ext cx="473535" cy="551339"/>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18C21D1A-E65B-7A42-B974-F67D840012E2}"/>
              </a:ext>
            </a:extLst>
          </p:cNvPr>
          <p:cNvSpPr/>
          <p:nvPr/>
        </p:nvSpPr>
        <p:spPr>
          <a:xfrm>
            <a:off x="8980692" y="4431815"/>
            <a:ext cx="2383960" cy="51756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Off Core</a:t>
            </a:r>
          </a:p>
        </p:txBody>
      </p:sp>
      <p:sp>
        <p:nvSpPr>
          <p:cNvPr id="22" name="Rectangle 21">
            <a:extLst>
              <a:ext uri="{FF2B5EF4-FFF2-40B4-BE49-F238E27FC236}">
                <a16:creationId xmlns:a16="http://schemas.microsoft.com/office/drawing/2014/main" id="{366C49C1-B17E-AD4A-B10F-6F40A3785A5E}"/>
              </a:ext>
            </a:extLst>
          </p:cNvPr>
          <p:cNvSpPr/>
          <p:nvPr/>
        </p:nvSpPr>
        <p:spPr>
          <a:xfrm>
            <a:off x="4686298" y="4420230"/>
            <a:ext cx="2383963" cy="52915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Off Core</a:t>
            </a:r>
          </a:p>
        </p:txBody>
      </p:sp>
      <p:sp>
        <p:nvSpPr>
          <p:cNvPr id="23" name="Rectangle 22">
            <a:extLst>
              <a:ext uri="{FF2B5EF4-FFF2-40B4-BE49-F238E27FC236}">
                <a16:creationId xmlns:a16="http://schemas.microsoft.com/office/drawing/2014/main" id="{A1DDB258-FB00-D341-84C8-D9DB97B19618}"/>
              </a:ext>
            </a:extLst>
          </p:cNvPr>
          <p:cNvSpPr/>
          <p:nvPr/>
        </p:nvSpPr>
        <p:spPr>
          <a:xfrm>
            <a:off x="9112697" y="1838890"/>
            <a:ext cx="1371596" cy="517565"/>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Execution</a:t>
            </a:r>
          </a:p>
        </p:txBody>
      </p:sp>
      <p:sp>
        <p:nvSpPr>
          <p:cNvPr id="24" name="TextBox 23">
            <a:extLst>
              <a:ext uri="{FF2B5EF4-FFF2-40B4-BE49-F238E27FC236}">
                <a16:creationId xmlns:a16="http://schemas.microsoft.com/office/drawing/2014/main" id="{4656A9B4-44DA-E24F-B4E2-080AC1401331}"/>
              </a:ext>
            </a:extLst>
          </p:cNvPr>
          <p:cNvSpPr txBox="1"/>
          <p:nvPr/>
        </p:nvSpPr>
        <p:spPr>
          <a:xfrm>
            <a:off x="3187529" y="3370399"/>
            <a:ext cx="1233030" cy="584775"/>
          </a:xfrm>
          <a:prstGeom prst="rect">
            <a:avLst/>
          </a:prstGeom>
          <a:noFill/>
        </p:spPr>
        <p:txBody>
          <a:bodyPr wrap="none" rtlCol="0">
            <a:spAutoFit/>
          </a:bodyPr>
          <a:lstStyle/>
          <a:p>
            <a:r>
              <a:rPr lang="en-US" sz="3200" dirty="0">
                <a:latin typeface="Helvetica" pitchFamily="2" charset="0"/>
              </a:rPr>
              <a:t>Client</a:t>
            </a:r>
          </a:p>
        </p:txBody>
      </p:sp>
      <p:sp>
        <p:nvSpPr>
          <p:cNvPr id="25" name="TextBox 24">
            <a:extLst>
              <a:ext uri="{FF2B5EF4-FFF2-40B4-BE49-F238E27FC236}">
                <a16:creationId xmlns:a16="http://schemas.microsoft.com/office/drawing/2014/main" id="{68BDA3FE-B037-2D4B-B7C0-BE691CD56DEB}"/>
              </a:ext>
            </a:extLst>
          </p:cNvPr>
          <p:cNvSpPr txBox="1"/>
          <p:nvPr/>
        </p:nvSpPr>
        <p:spPr>
          <a:xfrm>
            <a:off x="3174910" y="4364605"/>
            <a:ext cx="1233030" cy="584775"/>
          </a:xfrm>
          <a:prstGeom prst="rect">
            <a:avLst/>
          </a:prstGeom>
          <a:noFill/>
        </p:spPr>
        <p:txBody>
          <a:bodyPr wrap="none" rtlCol="0">
            <a:spAutoFit/>
          </a:bodyPr>
          <a:lstStyle/>
          <a:p>
            <a:r>
              <a:rPr lang="en-US" sz="3200" dirty="0">
                <a:latin typeface="Helvetica" pitchFamily="2" charset="0"/>
              </a:rPr>
              <a:t>Client</a:t>
            </a:r>
          </a:p>
        </p:txBody>
      </p:sp>
      <p:sp>
        <p:nvSpPr>
          <p:cNvPr id="26" name="TextBox 25">
            <a:extLst>
              <a:ext uri="{FF2B5EF4-FFF2-40B4-BE49-F238E27FC236}">
                <a16:creationId xmlns:a16="http://schemas.microsoft.com/office/drawing/2014/main" id="{C3F2E170-8E2A-A84A-832F-4840B7FC5E48}"/>
              </a:ext>
            </a:extLst>
          </p:cNvPr>
          <p:cNvSpPr txBox="1"/>
          <p:nvPr/>
        </p:nvSpPr>
        <p:spPr>
          <a:xfrm>
            <a:off x="2614153" y="3864246"/>
            <a:ext cx="1800493" cy="584775"/>
          </a:xfrm>
          <a:prstGeom prst="rect">
            <a:avLst/>
          </a:prstGeom>
          <a:noFill/>
        </p:spPr>
        <p:txBody>
          <a:bodyPr wrap="none" rtlCol="0">
            <a:spAutoFit/>
          </a:bodyPr>
          <a:lstStyle/>
          <a:p>
            <a:r>
              <a:rPr lang="en-US" sz="3200" dirty="0">
                <a:latin typeface="Helvetica" pitchFamily="2" charset="0"/>
              </a:rPr>
              <a:t>Manager</a:t>
            </a:r>
          </a:p>
        </p:txBody>
      </p:sp>
      <p:sp>
        <p:nvSpPr>
          <p:cNvPr id="27" name="Rectangle 26">
            <a:extLst>
              <a:ext uri="{FF2B5EF4-FFF2-40B4-BE49-F238E27FC236}">
                <a16:creationId xmlns:a16="http://schemas.microsoft.com/office/drawing/2014/main" id="{7B09A831-3F35-AF40-8749-43B96B31AC3C}"/>
              </a:ext>
            </a:extLst>
          </p:cNvPr>
          <p:cNvSpPr/>
          <p:nvPr/>
        </p:nvSpPr>
        <p:spPr>
          <a:xfrm>
            <a:off x="4678271" y="3885778"/>
            <a:ext cx="1902126" cy="52915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Off Core</a:t>
            </a:r>
          </a:p>
        </p:txBody>
      </p:sp>
      <p:sp>
        <p:nvSpPr>
          <p:cNvPr id="28" name="Rectangle 27">
            <a:extLst>
              <a:ext uri="{FF2B5EF4-FFF2-40B4-BE49-F238E27FC236}">
                <a16:creationId xmlns:a16="http://schemas.microsoft.com/office/drawing/2014/main" id="{85744998-C029-4C4F-A6EC-9A0178E16634}"/>
              </a:ext>
            </a:extLst>
          </p:cNvPr>
          <p:cNvSpPr/>
          <p:nvPr/>
        </p:nvSpPr>
        <p:spPr>
          <a:xfrm>
            <a:off x="7078562" y="3903644"/>
            <a:ext cx="1902126" cy="52915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Off Core</a:t>
            </a:r>
          </a:p>
        </p:txBody>
      </p:sp>
      <p:sp>
        <p:nvSpPr>
          <p:cNvPr id="29" name="Rectangle 28">
            <a:extLst>
              <a:ext uri="{FF2B5EF4-FFF2-40B4-BE49-F238E27FC236}">
                <a16:creationId xmlns:a16="http://schemas.microsoft.com/office/drawing/2014/main" id="{7F340665-63E8-6B48-BA04-EE00B47FCC97}"/>
              </a:ext>
            </a:extLst>
          </p:cNvPr>
          <p:cNvSpPr/>
          <p:nvPr/>
        </p:nvSpPr>
        <p:spPr>
          <a:xfrm>
            <a:off x="9462526" y="3891080"/>
            <a:ext cx="1902126" cy="52915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Off Core</a:t>
            </a:r>
          </a:p>
        </p:txBody>
      </p:sp>
      <p:sp>
        <p:nvSpPr>
          <p:cNvPr id="30" name="TextBox 29">
            <a:extLst>
              <a:ext uri="{FF2B5EF4-FFF2-40B4-BE49-F238E27FC236}">
                <a16:creationId xmlns:a16="http://schemas.microsoft.com/office/drawing/2014/main" id="{BFDFE144-D311-7646-A90B-55AD7C8DFE9B}"/>
              </a:ext>
            </a:extLst>
          </p:cNvPr>
          <p:cNvSpPr txBox="1"/>
          <p:nvPr/>
        </p:nvSpPr>
        <p:spPr>
          <a:xfrm>
            <a:off x="7201129" y="5445080"/>
            <a:ext cx="1080167" cy="584775"/>
          </a:xfrm>
          <a:prstGeom prst="rect">
            <a:avLst/>
          </a:prstGeom>
          <a:noFill/>
        </p:spPr>
        <p:txBody>
          <a:bodyPr wrap="none" rtlCol="0">
            <a:spAutoFit/>
          </a:bodyPr>
          <a:lstStyle/>
          <a:p>
            <a:r>
              <a:rPr lang="en-US" sz="3200" dirty="0">
                <a:latin typeface="Helvetica" pitchFamily="2" charset="0"/>
              </a:rPr>
              <a:t>Time</a:t>
            </a:r>
          </a:p>
        </p:txBody>
      </p:sp>
    </p:spTree>
    <p:extLst>
      <p:ext uri="{BB962C8B-B14F-4D97-AF65-F5344CB8AC3E}">
        <p14:creationId xmlns:p14="http://schemas.microsoft.com/office/powerpoint/2010/main" val="207902966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3B151-A7AC-304E-8727-82FCBC9241E9}"/>
              </a:ext>
            </a:extLst>
          </p:cNvPr>
          <p:cNvSpPr>
            <a:spLocks noGrp="1"/>
          </p:cNvSpPr>
          <p:nvPr>
            <p:ph type="title"/>
          </p:nvPr>
        </p:nvSpPr>
        <p:spPr/>
        <p:txBody>
          <a:bodyPr/>
          <a:lstStyle/>
          <a:p>
            <a:r>
              <a:rPr lang="en-US" dirty="0"/>
              <a:t>Problem Statement</a:t>
            </a:r>
          </a:p>
        </p:txBody>
      </p:sp>
      <p:sp>
        <p:nvSpPr>
          <p:cNvPr id="4" name="Rectangle 3">
            <a:extLst>
              <a:ext uri="{FF2B5EF4-FFF2-40B4-BE49-F238E27FC236}">
                <a16:creationId xmlns:a16="http://schemas.microsoft.com/office/drawing/2014/main" id="{AC64FEC3-1220-C642-941B-E8032417D3AA}"/>
              </a:ext>
            </a:extLst>
          </p:cNvPr>
          <p:cNvSpPr/>
          <p:nvPr/>
        </p:nvSpPr>
        <p:spPr>
          <a:xfrm>
            <a:off x="506523" y="1283732"/>
            <a:ext cx="6452407" cy="461665"/>
          </a:xfrm>
          <a:prstGeom prst="rect">
            <a:avLst/>
          </a:prstGeom>
        </p:spPr>
        <p:txBody>
          <a:bodyPr wrap="none">
            <a:spAutoFit/>
          </a:bodyPr>
          <a:lstStyle/>
          <a:p>
            <a:r>
              <a:rPr lang="en-US" sz="2400" b="1" dirty="0" err="1">
                <a:latin typeface="Courier" pitchFamily="2" charset="0"/>
              </a:rPr>
              <a:t>ffwd_exec</a:t>
            </a:r>
            <a:r>
              <a:rPr lang="en-US" sz="2400" b="1" dirty="0">
                <a:latin typeface="Courier" pitchFamily="2" charset="0"/>
              </a:rPr>
              <a:t>(server, ret, fun, param)</a:t>
            </a:r>
          </a:p>
        </p:txBody>
      </p:sp>
      <p:sp>
        <p:nvSpPr>
          <p:cNvPr id="5" name="TextBox 4">
            <a:extLst>
              <a:ext uri="{FF2B5EF4-FFF2-40B4-BE49-F238E27FC236}">
                <a16:creationId xmlns:a16="http://schemas.microsoft.com/office/drawing/2014/main" id="{265ABFD8-164E-E447-9522-CD135B438C90}"/>
              </a:ext>
            </a:extLst>
          </p:cNvPr>
          <p:cNvSpPr txBox="1"/>
          <p:nvPr/>
        </p:nvSpPr>
        <p:spPr>
          <a:xfrm>
            <a:off x="506523" y="2026920"/>
            <a:ext cx="8812028" cy="1077218"/>
          </a:xfrm>
          <a:prstGeom prst="rect">
            <a:avLst/>
          </a:prstGeom>
          <a:noFill/>
        </p:spPr>
        <p:txBody>
          <a:bodyPr wrap="none" rtlCol="0">
            <a:spAutoFit/>
          </a:bodyPr>
          <a:lstStyle/>
          <a:p>
            <a:r>
              <a:rPr lang="en-US" sz="3200" dirty="0">
                <a:latin typeface="Helvetica" pitchFamily="2" charset="0"/>
              </a:rPr>
              <a:t>Can we avoid the computational and memory </a:t>
            </a:r>
          </a:p>
          <a:p>
            <a:r>
              <a:rPr lang="en-US" sz="3200" dirty="0">
                <a:latin typeface="Helvetica" pitchFamily="2" charset="0"/>
              </a:rPr>
              <a:t>overhead of </a:t>
            </a:r>
            <a:r>
              <a:rPr lang="en-US" sz="3200" dirty="0" err="1">
                <a:latin typeface="Helvetica" pitchFamily="2" charset="0"/>
              </a:rPr>
              <a:t>libfiber</a:t>
            </a:r>
            <a:r>
              <a:rPr lang="en-US" sz="3200" dirty="0">
                <a:latin typeface="Helvetica" pitchFamily="2" charset="0"/>
              </a:rPr>
              <a:t> to generate more requests?</a:t>
            </a:r>
          </a:p>
        </p:txBody>
      </p:sp>
    </p:spTree>
    <p:extLst>
      <p:ext uri="{BB962C8B-B14F-4D97-AF65-F5344CB8AC3E}">
        <p14:creationId xmlns:p14="http://schemas.microsoft.com/office/powerpoint/2010/main" val="26857445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DFA9D-67A5-AB4E-850A-8A03446F58FC}"/>
              </a:ext>
            </a:extLst>
          </p:cNvPr>
          <p:cNvSpPr>
            <a:spLocks noGrp="1"/>
          </p:cNvSpPr>
          <p:nvPr>
            <p:ph type="title"/>
          </p:nvPr>
        </p:nvSpPr>
        <p:spPr/>
        <p:txBody>
          <a:bodyPr/>
          <a:lstStyle/>
          <a:p>
            <a:r>
              <a:rPr lang="en-US" dirty="0"/>
              <a:t>Asynchronous Delegation</a:t>
            </a:r>
          </a:p>
        </p:txBody>
      </p:sp>
      <p:graphicFrame>
        <p:nvGraphicFramePr>
          <p:cNvPr id="4" name="Content Placeholder 3">
            <a:extLst>
              <a:ext uri="{FF2B5EF4-FFF2-40B4-BE49-F238E27FC236}">
                <a16:creationId xmlns:a16="http://schemas.microsoft.com/office/drawing/2014/main" id="{9C621186-E8F8-A44D-97E8-2843333B2056}"/>
              </a:ext>
            </a:extLst>
          </p:cNvPr>
          <p:cNvGraphicFramePr>
            <a:graphicFrameLocks noGrp="1"/>
          </p:cNvGraphicFramePr>
          <p:nvPr>
            <p:ph idx="1"/>
            <p:extLst>
              <p:ext uri="{D42A27DB-BD31-4B8C-83A1-F6EECF244321}">
                <p14:modId xmlns:p14="http://schemas.microsoft.com/office/powerpoint/2010/main" val="1885394007"/>
              </p:ext>
            </p:extLst>
          </p:nvPr>
        </p:nvGraphicFramePr>
        <p:xfrm>
          <a:off x="838200" y="1825625"/>
          <a:ext cx="10515600" cy="4028440"/>
        </p:xfrm>
        <a:graphic>
          <a:graphicData uri="http://schemas.openxmlformats.org/drawingml/2006/table">
            <a:tbl>
              <a:tblPr firstRow="1" bandRow="1">
                <a:tableStyleId>{5C22544A-7EE6-4342-B048-85BDC9FD1C3A}</a:tableStyleId>
              </a:tblPr>
              <a:tblGrid>
                <a:gridCol w="6558643">
                  <a:extLst>
                    <a:ext uri="{9D8B030D-6E8A-4147-A177-3AD203B41FA5}">
                      <a16:colId xmlns:a16="http://schemas.microsoft.com/office/drawing/2014/main" val="3216654542"/>
                    </a:ext>
                  </a:extLst>
                </a:gridCol>
                <a:gridCol w="3956957">
                  <a:extLst>
                    <a:ext uri="{9D8B030D-6E8A-4147-A177-3AD203B41FA5}">
                      <a16:colId xmlns:a16="http://schemas.microsoft.com/office/drawing/2014/main" val="1631538612"/>
                    </a:ext>
                  </a:extLst>
                </a:gridCol>
              </a:tblGrid>
              <a:tr h="370840">
                <a:tc>
                  <a:txBody>
                    <a:bodyPr/>
                    <a:lstStyle/>
                    <a:p>
                      <a:r>
                        <a:rPr lang="en-US" dirty="0"/>
                        <a:t>Function</a:t>
                      </a:r>
                    </a:p>
                  </a:txBody>
                  <a:tcPr/>
                </a:tc>
                <a:tc>
                  <a:txBody>
                    <a:bodyPr/>
                    <a:lstStyle/>
                    <a:p>
                      <a:r>
                        <a:rPr lang="en-US" dirty="0"/>
                        <a:t>Description</a:t>
                      </a:r>
                    </a:p>
                  </a:txBody>
                  <a:tcPr/>
                </a:tc>
                <a:extLst>
                  <a:ext uri="{0D108BD9-81ED-4DB2-BD59-A6C34878D82A}">
                    <a16:rowId xmlns:a16="http://schemas.microsoft.com/office/drawing/2014/main" val="712978445"/>
                  </a:ext>
                </a:extLst>
              </a:tr>
              <a:tr h="370840">
                <a:tc>
                  <a:txBody>
                    <a:bodyPr/>
                    <a:lstStyle/>
                    <a:p>
                      <a:r>
                        <a:rPr lang="en-US" sz="2400" b="1" dirty="0" err="1">
                          <a:latin typeface="Courier" pitchFamily="2" charset="0"/>
                        </a:rPr>
                        <a:t>ffwd_init</a:t>
                      </a:r>
                      <a:r>
                        <a:rPr lang="en-US" sz="2400" b="1" dirty="0">
                          <a:latin typeface="Courier" pitchFamily="2" charset="0"/>
                        </a:rPr>
                        <a:t>()</a:t>
                      </a:r>
                    </a:p>
                  </a:txBody>
                  <a:tcPr/>
                </a:tc>
                <a:tc>
                  <a:txBody>
                    <a:bodyPr/>
                    <a:lstStyle/>
                    <a:p>
                      <a:r>
                        <a:rPr lang="en-US" dirty="0"/>
                        <a:t>Allocate request / response lines</a:t>
                      </a:r>
                    </a:p>
                  </a:txBody>
                  <a:tcPr/>
                </a:tc>
                <a:extLst>
                  <a:ext uri="{0D108BD9-81ED-4DB2-BD59-A6C34878D82A}">
                    <a16:rowId xmlns:a16="http://schemas.microsoft.com/office/drawing/2014/main" val="2133379432"/>
                  </a:ext>
                </a:extLst>
              </a:tr>
              <a:tr h="370840">
                <a:tc>
                  <a:txBody>
                    <a:bodyPr/>
                    <a:lstStyle/>
                    <a:p>
                      <a:r>
                        <a:rPr lang="en-US" sz="2400" b="1" dirty="0" err="1">
                          <a:latin typeface="Courier" pitchFamily="2" charset="0"/>
                        </a:rPr>
                        <a:t>launch_servers</a:t>
                      </a:r>
                      <a:r>
                        <a:rPr lang="en-US" sz="2400" b="1" dirty="0">
                          <a:latin typeface="Courier" pitchFamily="2" charset="0"/>
                        </a:rPr>
                        <a:t>(</a:t>
                      </a:r>
                      <a:r>
                        <a:rPr lang="en-US" sz="2400" b="1" dirty="0" err="1">
                          <a:latin typeface="Courier" pitchFamily="2" charset="0"/>
                        </a:rPr>
                        <a:t>num_servers</a:t>
                      </a:r>
                      <a:r>
                        <a:rPr lang="en-US" sz="2400" b="1" dirty="0">
                          <a:latin typeface="Courier" pitchFamily="2" charset="0"/>
                        </a:rPr>
                        <a:t>)</a:t>
                      </a:r>
                    </a:p>
                  </a:txBody>
                  <a:tcPr/>
                </a:tc>
                <a:tc>
                  <a:txBody>
                    <a:bodyPr/>
                    <a:lstStyle/>
                    <a:p>
                      <a:r>
                        <a:rPr lang="en-US" dirty="0"/>
                        <a:t>Launch OS threads for the requested number of servers</a:t>
                      </a:r>
                    </a:p>
                  </a:txBody>
                  <a:tcPr/>
                </a:tc>
                <a:extLst>
                  <a:ext uri="{0D108BD9-81ED-4DB2-BD59-A6C34878D82A}">
                    <a16:rowId xmlns:a16="http://schemas.microsoft.com/office/drawing/2014/main" val="137578942"/>
                  </a:ext>
                </a:extLst>
              </a:tr>
              <a:tr h="370840">
                <a:tc>
                  <a:txBody>
                    <a:bodyPr/>
                    <a:lstStyle/>
                    <a:p>
                      <a:r>
                        <a:rPr lang="en-US" sz="2400" b="1" dirty="0" err="1">
                          <a:latin typeface="Courier" pitchFamily="2" charset="0"/>
                        </a:rPr>
                        <a:t>thread_create</a:t>
                      </a:r>
                      <a:r>
                        <a:rPr lang="en-US" sz="2400" b="1" dirty="0">
                          <a:latin typeface="Courier" pitchFamily="2" charset="0"/>
                        </a:rPr>
                        <a:t>(</a:t>
                      </a:r>
                      <a:r>
                        <a:rPr lang="en-US" sz="2400" b="1" dirty="0" err="1">
                          <a:latin typeface="Courier" pitchFamily="2" charset="0"/>
                        </a:rPr>
                        <a:t>client_fun</a:t>
                      </a:r>
                      <a:r>
                        <a:rPr lang="en-US" sz="2400" b="1" dirty="0">
                          <a:latin typeface="Courier" pitchFamily="2" charset="0"/>
                        </a:rPr>
                        <a:t>, param)</a:t>
                      </a:r>
                    </a:p>
                  </a:txBody>
                  <a:tcPr/>
                </a:tc>
                <a:tc>
                  <a:txBody>
                    <a:bodyPr/>
                    <a:lstStyle/>
                    <a:p>
                      <a:r>
                        <a:rPr lang="en-US" dirty="0"/>
                        <a:t>Launch OS threads running the client function specified</a:t>
                      </a:r>
                    </a:p>
                  </a:txBody>
                  <a:tcPr/>
                </a:tc>
                <a:extLst>
                  <a:ext uri="{0D108BD9-81ED-4DB2-BD59-A6C34878D82A}">
                    <a16:rowId xmlns:a16="http://schemas.microsoft.com/office/drawing/2014/main" val="412272993"/>
                  </a:ext>
                </a:extLst>
              </a:tr>
              <a:tr h="370840">
                <a:tc>
                  <a:txBody>
                    <a:bodyPr/>
                    <a:lstStyle/>
                    <a:p>
                      <a:r>
                        <a:rPr lang="en-US" sz="2400" b="1" dirty="0" err="1">
                          <a:latin typeface="Courier" pitchFamily="2" charset="0"/>
                        </a:rPr>
                        <a:t>exec_async</a:t>
                      </a:r>
                      <a:r>
                        <a:rPr lang="en-US" sz="2400" b="1" dirty="0">
                          <a:latin typeface="Courier" pitchFamily="2" charset="0"/>
                        </a:rPr>
                        <a:t>(server, </a:t>
                      </a:r>
                      <a:r>
                        <a:rPr lang="en-US" sz="2400" b="1" dirty="0" err="1">
                          <a:latin typeface="Courier" pitchFamily="2" charset="0"/>
                        </a:rPr>
                        <a:t>cb</a:t>
                      </a:r>
                      <a:r>
                        <a:rPr lang="en-US" sz="2400" b="1" dirty="0">
                          <a:latin typeface="Courier" pitchFamily="2" charset="0"/>
                        </a:rPr>
                        <a:t>, fun, param)</a:t>
                      </a:r>
                    </a:p>
                  </a:txBody>
                  <a:tcPr/>
                </a:tc>
                <a:tc>
                  <a:txBody>
                    <a:bodyPr/>
                    <a:lstStyle/>
                    <a:p>
                      <a:r>
                        <a:rPr lang="en-US" dirty="0"/>
                        <a:t>Delegate function fun to server, execute callback </a:t>
                      </a:r>
                      <a:r>
                        <a:rPr lang="en-US" dirty="0" err="1"/>
                        <a:t>cb</a:t>
                      </a:r>
                      <a:r>
                        <a:rPr lang="en-US" dirty="0"/>
                        <a:t> when response is detected</a:t>
                      </a:r>
                    </a:p>
                  </a:txBody>
                  <a:tcPr/>
                </a:tc>
                <a:extLst>
                  <a:ext uri="{0D108BD9-81ED-4DB2-BD59-A6C34878D82A}">
                    <a16:rowId xmlns:a16="http://schemas.microsoft.com/office/drawing/2014/main" val="2290931445"/>
                  </a:ext>
                </a:extLst>
              </a:tr>
              <a:tr h="370840">
                <a:tc>
                  <a:txBody>
                    <a:bodyPr/>
                    <a:lstStyle/>
                    <a:p>
                      <a:r>
                        <a:rPr lang="en-US" sz="2400" b="1" dirty="0" err="1">
                          <a:latin typeface="Courier" pitchFamily="2" charset="0"/>
                        </a:rPr>
                        <a:t>async_barrier</a:t>
                      </a:r>
                      <a:r>
                        <a:rPr lang="en-US" sz="2400" b="1" dirty="0">
                          <a:latin typeface="Courier" pitchFamily="2" charset="0"/>
                        </a:rPr>
                        <a:t>()</a:t>
                      </a:r>
                    </a:p>
                  </a:txBody>
                  <a:tcPr/>
                </a:tc>
                <a:tc>
                  <a:txBody>
                    <a:bodyPr/>
                    <a:lstStyle/>
                    <a:p>
                      <a:r>
                        <a:rPr lang="en-US" dirty="0"/>
                        <a:t>Clear all outstanding requests before returning. </a:t>
                      </a:r>
                    </a:p>
                  </a:txBody>
                  <a:tcPr/>
                </a:tc>
                <a:extLst>
                  <a:ext uri="{0D108BD9-81ED-4DB2-BD59-A6C34878D82A}">
                    <a16:rowId xmlns:a16="http://schemas.microsoft.com/office/drawing/2014/main" val="3316945934"/>
                  </a:ext>
                </a:extLst>
              </a:tr>
              <a:tr h="370840">
                <a:tc>
                  <a:txBody>
                    <a:bodyPr/>
                    <a:lstStyle/>
                    <a:p>
                      <a:r>
                        <a:rPr lang="en-US" sz="2400" b="1" dirty="0">
                          <a:latin typeface="Courier" pitchFamily="2" charset="0"/>
                        </a:rPr>
                        <a:t>shutdown()</a:t>
                      </a:r>
                    </a:p>
                  </a:txBody>
                  <a:tcPr/>
                </a:tc>
                <a:tc>
                  <a:txBody>
                    <a:bodyPr/>
                    <a:lstStyle/>
                    <a:p>
                      <a:r>
                        <a:rPr lang="en-US" dirty="0"/>
                        <a:t>Stop servers, free request / response lines</a:t>
                      </a:r>
                    </a:p>
                  </a:txBody>
                  <a:tcPr/>
                </a:tc>
                <a:extLst>
                  <a:ext uri="{0D108BD9-81ED-4DB2-BD59-A6C34878D82A}">
                    <a16:rowId xmlns:a16="http://schemas.microsoft.com/office/drawing/2014/main" val="1413374503"/>
                  </a:ext>
                </a:extLst>
              </a:tr>
            </a:tbl>
          </a:graphicData>
        </a:graphic>
      </p:graphicFrame>
    </p:spTree>
    <p:extLst>
      <p:ext uri="{BB962C8B-B14F-4D97-AF65-F5344CB8AC3E}">
        <p14:creationId xmlns:p14="http://schemas.microsoft.com/office/powerpoint/2010/main" val="17048048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1A5A5-1CA4-574B-BD50-D67DF0E140C5}"/>
              </a:ext>
            </a:extLst>
          </p:cNvPr>
          <p:cNvSpPr>
            <a:spLocks noGrp="1"/>
          </p:cNvSpPr>
          <p:nvPr>
            <p:ph type="title"/>
          </p:nvPr>
        </p:nvSpPr>
        <p:spPr/>
        <p:txBody>
          <a:bodyPr/>
          <a:lstStyle/>
          <a:p>
            <a:r>
              <a:rPr lang="en-US" dirty="0"/>
              <a:t>Asynchronous Delegation – Comparison to </a:t>
            </a:r>
            <a:r>
              <a:rPr lang="en-US" dirty="0" err="1"/>
              <a:t>Gepard</a:t>
            </a:r>
            <a:endParaRPr lang="en-US" dirty="0"/>
          </a:p>
        </p:txBody>
      </p:sp>
      <p:pic>
        <p:nvPicPr>
          <p:cNvPr id="7" name="Picture 6">
            <a:extLst>
              <a:ext uri="{FF2B5EF4-FFF2-40B4-BE49-F238E27FC236}">
                <a16:creationId xmlns:a16="http://schemas.microsoft.com/office/drawing/2014/main" id="{707A1D1A-84D0-1E4D-8F3A-5590D315FBFD}"/>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0" y="3026108"/>
            <a:ext cx="4548188" cy="3411141"/>
          </a:xfrm>
          <a:prstGeom prst="rect">
            <a:avLst/>
          </a:prstGeom>
        </p:spPr>
      </p:pic>
      <p:sp>
        <p:nvSpPr>
          <p:cNvPr id="8" name="Rectangle 7">
            <a:extLst>
              <a:ext uri="{FF2B5EF4-FFF2-40B4-BE49-F238E27FC236}">
                <a16:creationId xmlns:a16="http://schemas.microsoft.com/office/drawing/2014/main" id="{B90C7009-49B9-6645-BA0D-0FE505358AA5}"/>
              </a:ext>
            </a:extLst>
          </p:cNvPr>
          <p:cNvSpPr/>
          <p:nvPr/>
        </p:nvSpPr>
        <p:spPr>
          <a:xfrm>
            <a:off x="7707089" y="16004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0</a:t>
            </a:r>
          </a:p>
        </p:txBody>
      </p:sp>
      <p:sp>
        <p:nvSpPr>
          <p:cNvPr id="9" name="Rectangle 8">
            <a:extLst>
              <a:ext uri="{FF2B5EF4-FFF2-40B4-BE49-F238E27FC236}">
                <a16:creationId xmlns:a16="http://schemas.microsoft.com/office/drawing/2014/main" id="{D4A96847-2BFE-BC43-B34B-B7D5911E4AA6}"/>
              </a:ext>
            </a:extLst>
          </p:cNvPr>
          <p:cNvSpPr/>
          <p:nvPr/>
        </p:nvSpPr>
        <p:spPr>
          <a:xfrm>
            <a:off x="7707089" y="20412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0" name="Rectangle 9">
            <a:extLst>
              <a:ext uri="{FF2B5EF4-FFF2-40B4-BE49-F238E27FC236}">
                <a16:creationId xmlns:a16="http://schemas.microsoft.com/office/drawing/2014/main" id="{E1E6AB60-F124-3A41-9649-31C6A0E56A5B}"/>
              </a:ext>
            </a:extLst>
          </p:cNvPr>
          <p:cNvSpPr/>
          <p:nvPr/>
        </p:nvSpPr>
        <p:spPr>
          <a:xfrm>
            <a:off x="7682594"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0</a:t>
            </a:r>
          </a:p>
        </p:txBody>
      </p:sp>
      <p:sp>
        <p:nvSpPr>
          <p:cNvPr id="11" name="Rectangle 10">
            <a:extLst>
              <a:ext uri="{FF2B5EF4-FFF2-40B4-BE49-F238E27FC236}">
                <a16:creationId xmlns:a16="http://schemas.microsoft.com/office/drawing/2014/main" id="{BEC3EF25-05DB-7449-87E2-4BA538B7F28E}"/>
              </a:ext>
            </a:extLst>
          </p:cNvPr>
          <p:cNvSpPr/>
          <p:nvPr/>
        </p:nvSpPr>
        <p:spPr>
          <a:xfrm>
            <a:off x="7682594"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2" name="Rectangle 11">
            <a:extLst>
              <a:ext uri="{FF2B5EF4-FFF2-40B4-BE49-F238E27FC236}">
                <a16:creationId xmlns:a16="http://schemas.microsoft.com/office/drawing/2014/main" id="{42B7AE40-3376-A940-93B8-D537FF7D0F5E}"/>
              </a:ext>
            </a:extLst>
          </p:cNvPr>
          <p:cNvSpPr/>
          <p:nvPr/>
        </p:nvSpPr>
        <p:spPr>
          <a:xfrm>
            <a:off x="7707089" y="248036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3" name="Rectangle 12">
            <a:extLst>
              <a:ext uri="{FF2B5EF4-FFF2-40B4-BE49-F238E27FC236}">
                <a16:creationId xmlns:a16="http://schemas.microsoft.com/office/drawing/2014/main" id="{3CB16A52-A7AE-2843-8017-850FCBF9CCBE}"/>
              </a:ext>
            </a:extLst>
          </p:cNvPr>
          <p:cNvSpPr/>
          <p:nvPr/>
        </p:nvSpPr>
        <p:spPr>
          <a:xfrm>
            <a:off x="7682594" y="48167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4" name="Rectangle 13">
            <a:extLst>
              <a:ext uri="{FF2B5EF4-FFF2-40B4-BE49-F238E27FC236}">
                <a16:creationId xmlns:a16="http://schemas.microsoft.com/office/drawing/2014/main" id="{FC350EF4-4233-1A4B-BCBB-27C2E31CDB02}"/>
              </a:ext>
            </a:extLst>
          </p:cNvPr>
          <p:cNvSpPr/>
          <p:nvPr/>
        </p:nvSpPr>
        <p:spPr>
          <a:xfrm>
            <a:off x="4659089" y="115952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Queue 0</a:t>
            </a:r>
          </a:p>
        </p:txBody>
      </p:sp>
      <p:sp>
        <p:nvSpPr>
          <p:cNvPr id="15" name="Rectangle 14">
            <a:extLst>
              <a:ext uri="{FF2B5EF4-FFF2-40B4-BE49-F238E27FC236}">
                <a16:creationId xmlns:a16="http://schemas.microsoft.com/office/drawing/2014/main" id="{0E28453C-CAFB-8C41-99BF-27191CD8AB2D}"/>
              </a:ext>
            </a:extLst>
          </p:cNvPr>
          <p:cNvSpPr/>
          <p:nvPr/>
        </p:nvSpPr>
        <p:spPr>
          <a:xfrm>
            <a:off x="4659089" y="16004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7" name="Rectangle 16">
            <a:extLst>
              <a:ext uri="{FF2B5EF4-FFF2-40B4-BE49-F238E27FC236}">
                <a16:creationId xmlns:a16="http://schemas.microsoft.com/office/drawing/2014/main" id="{533F43E7-1577-0E47-A096-9184A1B94120}"/>
              </a:ext>
            </a:extLst>
          </p:cNvPr>
          <p:cNvSpPr/>
          <p:nvPr/>
        </p:nvSpPr>
        <p:spPr>
          <a:xfrm>
            <a:off x="4659089" y="203842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8" name="Rectangle 17">
            <a:extLst>
              <a:ext uri="{FF2B5EF4-FFF2-40B4-BE49-F238E27FC236}">
                <a16:creationId xmlns:a16="http://schemas.microsoft.com/office/drawing/2014/main" id="{DD4B16C9-9EA5-C647-B911-156AD5E5768E}"/>
              </a:ext>
            </a:extLst>
          </p:cNvPr>
          <p:cNvSpPr/>
          <p:nvPr/>
        </p:nvSpPr>
        <p:spPr>
          <a:xfrm>
            <a:off x="4659089" y="24793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Queue 32</a:t>
            </a:r>
          </a:p>
        </p:txBody>
      </p:sp>
      <p:sp>
        <p:nvSpPr>
          <p:cNvPr id="3" name="TextBox 2">
            <a:extLst>
              <a:ext uri="{FF2B5EF4-FFF2-40B4-BE49-F238E27FC236}">
                <a16:creationId xmlns:a16="http://schemas.microsoft.com/office/drawing/2014/main" id="{F319F652-717C-764D-AD7F-B53C4C9DD053}"/>
              </a:ext>
            </a:extLst>
          </p:cNvPr>
          <p:cNvSpPr txBox="1"/>
          <p:nvPr/>
        </p:nvSpPr>
        <p:spPr>
          <a:xfrm>
            <a:off x="762000" y="5593080"/>
            <a:ext cx="1233030" cy="584775"/>
          </a:xfrm>
          <a:prstGeom prst="rect">
            <a:avLst/>
          </a:prstGeom>
          <a:noFill/>
        </p:spPr>
        <p:txBody>
          <a:bodyPr wrap="none" rtlCol="0">
            <a:spAutoFit/>
          </a:bodyPr>
          <a:lstStyle/>
          <a:p>
            <a:r>
              <a:rPr lang="en-US" sz="3200" dirty="0">
                <a:latin typeface="Helvetica" pitchFamily="2" charset="0"/>
              </a:rPr>
              <a:t>Client</a:t>
            </a:r>
          </a:p>
        </p:txBody>
      </p:sp>
    </p:spTree>
    <p:extLst>
      <p:ext uri="{BB962C8B-B14F-4D97-AF65-F5344CB8AC3E}">
        <p14:creationId xmlns:p14="http://schemas.microsoft.com/office/powerpoint/2010/main" val="40978155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1A5A5-1CA4-574B-BD50-D67DF0E140C5}"/>
              </a:ext>
            </a:extLst>
          </p:cNvPr>
          <p:cNvSpPr>
            <a:spLocks noGrp="1"/>
          </p:cNvSpPr>
          <p:nvPr>
            <p:ph type="title"/>
          </p:nvPr>
        </p:nvSpPr>
        <p:spPr/>
        <p:txBody>
          <a:bodyPr/>
          <a:lstStyle/>
          <a:p>
            <a:r>
              <a:rPr lang="en-US" dirty="0"/>
              <a:t>Asynchronous Delegation – Comparison to </a:t>
            </a:r>
            <a:r>
              <a:rPr lang="en-US" dirty="0" err="1"/>
              <a:t>Gepard</a:t>
            </a:r>
            <a:endParaRPr lang="en-US" dirty="0"/>
          </a:p>
        </p:txBody>
      </p:sp>
      <p:pic>
        <p:nvPicPr>
          <p:cNvPr id="7" name="Picture 6">
            <a:extLst>
              <a:ext uri="{FF2B5EF4-FFF2-40B4-BE49-F238E27FC236}">
                <a16:creationId xmlns:a16="http://schemas.microsoft.com/office/drawing/2014/main" id="{707A1D1A-84D0-1E4D-8F3A-5590D315FBFD}"/>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0" y="3026108"/>
            <a:ext cx="4548188" cy="3411141"/>
          </a:xfrm>
          <a:prstGeom prst="rect">
            <a:avLst/>
          </a:prstGeom>
        </p:spPr>
      </p:pic>
      <p:sp>
        <p:nvSpPr>
          <p:cNvPr id="8" name="Rectangle 7">
            <a:extLst>
              <a:ext uri="{FF2B5EF4-FFF2-40B4-BE49-F238E27FC236}">
                <a16:creationId xmlns:a16="http://schemas.microsoft.com/office/drawing/2014/main" id="{B90C7009-49B9-6645-BA0D-0FE505358AA5}"/>
              </a:ext>
            </a:extLst>
          </p:cNvPr>
          <p:cNvSpPr/>
          <p:nvPr/>
        </p:nvSpPr>
        <p:spPr>
          <a:xfrm>
            <a:off x="7707089" y="16004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9" name="Rectangle 8">
            <a:extLst>
              <a:ext uri="{FF2B5EF4-FFF2-40B4-BE49-F238E27FC236}">
                <a16:creationId xmlns:a16="http://schemas.microsoft.com/office/drawing/2014/main" id="{D4A96847-2BFE-BC43-B34B-B7D5911E4AA6}"/>
              </a:ext>
            </a:extLst>
          </p:cNvPr>
          <p:cNvSpPr/>
          <p:nvPr/>
        </p:nvSpPr>
        <p:spPr>
          <a:xfrm>
            <a:off x="7707089" y="2041273"/>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0" name="Rectangle 9">
            <a:extLst>
              <a:ext uri="{FF2B5EF4-FFF2-40B4-BE49-F238E27FC236}">
                <a16:creationId xmlns:a16="http://schemas.microsoft.com/office/drawing/2014/main" id="{E1E6AB60-F124-3A41-9649-31C6A0E56A5B}"/>
              </a:ext>
            </a:extLst>
          </p:cNvPr>
          <p:cNvSpPr/>
          <p:nvPr/>
        </p:nvSpPr>
        <p:spPr>
          <a:xfrm>
            <a:off x="7682594"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0</a:t>
            </a:r>
          </a:p>
        </p:txBody>
      </p:sp>
      <p:sp>
        <p:nvSpPr>
          <p:cNvPr id="11" name="Rectangle 10">
            <a:extLst>
              <a:ext uri="{FF2B5EF4-FFF2-40B4-BE49-F238E27FC236}">
                <a16:creationId xmlns:a16="http://schemas.microsoft.com/office/drawing/2014/main" id="{BEC3EF25-05DB-7449-87E2-4BA538B7F28E}"/>
              </a:ext>
            </a:extLst>
          </p:cNvPr>
          <p:cNvSpPr/>
          <p:nvPr/>
        </p:nvSpPr>
        <p:spPr>
          <a:xfrm>
            <a:off x="7682594"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2" name="Rectangle 11">
            <a:extLst>
              <a:ext uri="{FF2B5EF4-FFF2-40B4-BE49-F238E27FC236}">
                <a16:creationId xmlns:a16="http://schemas.microsoft.com/office/drawing/2014/main" id="{42B7AE40-3376-A940-93B8-D537FF7D0F5E}"/>
              </a:ext>
            </a:extLst>
          </p:cNvPr>
          <p:cNvSpPr/>
          <p:nvPr/>
        </p:nvSpPr>
        <p:spPr>
          <a:xfrm>
            <a:off x="7707089" y="248036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3" name="Rectangle 12">
            <a:extLst>
              <a:ext uri="{FF2B5EF4-FFF2-40B4-BE49-F238E27FC236}">
                <a16:creationId xmlns:a16="http://schemas.microsoft.com/office/drawing/2014/main" id="{3CB16A52-A7AE-2843-8017-850FCBF9CCBE}"/>
              </a:ext>
            </a:extLst>
          </p:cNvPr>
          <p:cNvSpPr/>
          <p:nvPr/>
        </p:nvSpPr>
        <p:spPr>
          <a:xfrm>
            <a:off x="7682594" y="48167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4" name="Rectangle 13">
            <a:extLst>
              <a:ext uri="{FF2B5EF4-FFF2-40B4-BE49-F238E27FC236}">
                <a16:creationId xmlns:a16="http://schemas.microsoft.com/office/drawing/2014/main" id="{FC350EF4-4233-1A4B-BCBB-27C2E31CDB02}"/>
              </a:ext>
            </a:extLst>
          </p:cNvPr>
          <p:cNvSpPr/>
          <p:nvPr/>
        </p:nvSpPr>
        <p:spPr>
          <a:xfrm>
            <a:off x="4659089" y="1159529"/>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Queue 0</a:t>
            </a:r>
          </a:p>
        </p:txBody>
      </p:sp>
      <p:sp>
        <p:nvSpPr>
          <p:cNvPr id="15" name="Rectangle 14">
            <a:extLst>
              <a:ext uri="{FF2B5EF4-FFF2-40B4-BE49-F238E27FC236}">
                <a16:creationId xmlns:a16="http://schemas.microsoft.com/office/drawing/2014/main" id="{0E28453C-CAFB-8C41-99BF-27191CD8AB2D}"/>
              </a:ext>
            </a:extLst>
          </p:cNvPr>
          <p:cNvSpPr/>
          <p:nvPr/>
        </p:nvSpPr>
        <p:spPr>
          <a:xfrm>
            <a:off x="4659089" y="16004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7" name="Rectangle 16">
            <a:extLst>
              <a:ext uri="{FF2B5EF4-FFF2-40B4-BE49-F238E27FC236}">
                <a16:creationId xmlns:a16="http://schemas.microsoft.com/office/drawing/2014/main" id="{533F43E7-1577-0E47-A096-9184A1B94120}"/>
              </a:ext>
            </a:extLst>
          </p:cNvPr>
          <p:cNvSpPr/>
          <p:nvPr/>
        </p:nvSpPr>
        <p:spPr>
          <a:xfrm>
            <a:off x="4659089" y="203842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8" name="Rectangle 17">
            <a:extLst>
              <a:ext uri="{FF2B5EF4-FFF2-40B4-BE49-F238E27FC236}">
                <a16:creationId xmlns:a16="http://schemas.microsoft.com/office/drawing/2014/main" id="{DD4B16C9-9EA5-C647-B911-156AD5E5768E}"/>
              </a:ext>
            </a:extLst>
          </p:cNvPr>
          <p:cNvSpPr/>
          <p:nvPr/>
        </p:nvSpPr>
        <p:spPr>
          <a:xfrm>
            <a:off x="4659089" y="24793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Queue 32</a:t>
            </a:r>
          </a:p>
        </p:txBody>
      </p:sp>
      <p:cxnSp>
        <p:nvCxnSpPr>
          <p:cNvPr id="16" name="Straight Arrow Connector 15">
            <a:extLst>
              <a:ext uri="{FF2B5EF4-FFF2-40B4-BE49-F238E27FC236}">
                <a16:creationId xmlns:a16="http://schemas.microsoft.com/office/drawing/2014/main" id="{2D16626A-09A4-3A49-8A56-2D4D42D6922E}"/>
              </a:ext>
            </a:extLst>
          </p:cNvPr>
          <p:cNvCxnSpPr>
            <a:cxnSpLocks/>
          </p:cNvCxnSpPr>
          <p:nvPr/>
        </p:nvCxnSpPr>
        <p:spPr>
          <a:xfrm flipV="1">
            <a:off x="2710543" y="1468398"/>
            <a:ext cx="1774369" cy="2646403"/>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0552626-547D-6C4E-87B4-7D0915F3E64E}"/>
              </a:ext>
            </a:extLst>
          </p:cNvPr>
          <p:cNvSpPr txBox="1"/>
          <p:nvPr/>
        </p:nvSpPr>
        <p:spPr>
          <a:xfrm>
            <a:off x="762000" y="5593080"/>
            <a:ext cx="1233030" cy="584775"/>
          </a:xfrm>
          <a:prstGeom prst="rect">
            <a:avLst/>
          </a:prstGeom>
          <a:noFill/>
        </p:spPr>
        <p:txBody>
          <a:bodyPr wrap="none" rtlCol="0">
            <a:spAutoFit/>
          </a:bodyPr>
          <a:lstStyle/>
          <a:p>
            <a:r>
              <a:rPr lang="en-US" sz="3200" dirty="0">
                <a:latin typeface="Helvetica" pitchFamily="2" charset="0"/>
              </a:rPr>
              <a:t>Client</a:t>
            </a:r>
          </a:p>
        </p:txBody>
      </p:sp>
    </p:spTree>
    <p:extLst>
      <p:ext uri="{BB962C8B-B14F-4D97-AF65-F5344CB8AC3E}">
        <p14:creationId xmlns:p14="http://schemas.microsoft.com/office/powerpoint/2010/main" val="17814299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1A5A5-1CA4-574B-BD50-D67DF0E140C5}"/>
              </a:ext>
            </a:extLst>
          </p:cNvPr>
          <p:cNvSpPr>
            <a:spLocks noGrp="1"/>
          </p:cNvSpPr>
          <p:nvPr>
            <p:ph type="title"/>
          </p:nvPr>
        </p:nvSpPr>
        <p:spPr/>
        <p:txBody>
          <a:bodyPr/>
          <a:lstStyle/>
          <a:p>
            <a:r>
              <a:rPr lang="en-US" dirty="0"/>
              <a:t>Asynchronous Delegation – Comparison to </a:t>
            </a:r>
            <a:r>
              <a:rPr lang="en-US" dirty="0" err="1"/>
              <a:t>Gepard</a:t>
            </a:r>
            <a:endParaRPr lang="en-US" dirty="0"/>
          </a:p>
        </p:txBody>
      </p:sp>
      <p:pic>
        <p:nvPicPr>
          <p:cNvPr id="7" name="Picture 6">
            <a:extLst>
              <a:ext uri="{FF2B5EF4-FFF2-40B4-BE49-F238E27FC236}">
                <a16:creationId xmlns:a16="http://schemas.microsoft.com/office/drawing/2014/main" id="{707A1D1A-84D0-1E4D-8F3A-5590D315FBFD}"/>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0" y="3026108"/>
            <a:ext cx="4548188" cy="3411141"/>
          </a:xfrm>
          <a:prstGeom prst="rect">
            <a:avLst/>
          </a:prstGeom>
        </p:spPr>
      </p:pic>
      <p:sp>
        <p:nvSpPr>
          <p:cNvPr id="8" name="Rectangle 7">
            <a:extLst>
              <a:ext uri="{FF2B5EF4-FFF2-40B4-BE49-F238E27FC236}">
                <a16:creationId xmlns:a16="http://schemas.microsoft.com/office/drawing/2014/main" id="{B90C7009-49B9-6645-BA0D-0FE505358AA5}"/>
              </a:ext>
            </a:extLst>
          </p:cNvPr>
          <p:cNvSpPr/>
          <p:nvPr/>
        </p:nvSpPr>
        <p:spPr>
          <a:xfrm>
            <a:off x="7707089" y="16004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9" name="Rectangle 8">
            <a:extLst>
              <a:ext uri="{FF2B5EF4-FFF2-40B4-BE49-F238E27FC236}">
                <a16:creationId xmlns:a16="http://schemas.microsoft.com/office/drawing/2014/main" id="{D4A96847-2BFE-BC43-B34B-B7D5911E4AA6}"/>
              </a:ext>
            </a:extLst>
          </p:cNvPr>
          <p:cNvSpPr/>
          <p:nvPr/>
        </p:nvSpPr>
        <p:spPr>
          <a:xfrm>
            <a:off x="7707089" y="2041273"/>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0" name="Rectangle 9">
            <a:extLst>
              <a:ext uri="{FF2B5EF4-FFF2-40B4-BE49-F238E27FC236}">
                <a16:creationId xmlns:a16="http://schemas.microsoft.com/office/drawing/2014/main" id="{E1E6AB60-F124-3A41-9649-31C6A0E56A5B}"/>
              </a:ext>
            </a:extLst>
          </p:cNvPr>
          <p:cNvSpPr/>
          <p:nvPr/>
        </p:nvSpPr>
        <p:spPr>
          <a:xfrm>
            <a:off x="7682594" y="3934984"/>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1" name="Rectangle 10">
            <a:extLst>
              <a:ext uri="{FF2B5EF4-FFF2-40B4-BE49-F238E27FC236}">
                <a16:creationId xmlns:a16="http://schemas.microsoft.com/office/drawing/2014/main" id="{BEC3EF25-05DB-7449-87E2-4BA538B7F28E}"/>
              </a:ext>
            </a:extLst>
          </p:cNvPr>
          <p:cNvSpPr/>
          <p:nvPr/>
        </p:nvSpPr>
        <p:spPr>
          <a:xfrm>
            <a:off x="7682594"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2" name="Rectangle 11">
            <a:extLst>
              <a:ext uri="{FF2B5EF4-FFF2-40B4-BE49-F238E27FC236}">
                <a16:creationId xmlns:a16="http://schemas.microsoft.com/office/drawing/2014/main" id="{42B7AE40-3376-A940-93B8-D537FF7D0F5E}"/>
              </a:ext>
            </a:extLst>
          </p:cNvPr>
          <p:cNvSpPr/>
          <p:nvPr/>
        </p:nvSpPr>
        <p:spPr>
          <a:xfrm>
            <a:off x="7707089" y="248036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3" name="Rectangle 12">
            <a:extLst>
              <a:ext uri="{FF2B5EF4-FFF2-40B4-BE49-F238E27FC236}">
                <a16:creationId xmlns:a16="http://schemas.microsoft.com/office/drawing/2014/main" id="{3CB16A52-A7AE-2843-8017-850FCBF9CCBE}"/>
              </a:ext>
            </a:extLst>
          </p:cNvPr>
          <p:cNvSpPr/>
          <p:nvPr/>
        </p:nvSpPr>
        <p:spPr>
          <a:xfrm>
            <a:off x="7682594" y="48167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4" name="Rectangle 13">
            <a:extLst>
              <a:ext uri="{FF2B5EF4-FFF2-40B4-BE49-F238E27FC236}">
                <a16:creationId xmlns:a16="http://schemas.microsoft.com/office/drawing/2014/main" id="{FC350EF4-4233-1A4B-BCBB-27C2E31CDB02}"/>
              </a:ext>
            </a:extLst>
          </p:cNvPr>
          <p:cNvSpPr/>
          <p:nvPr/>
        </p:nvSpPr>
        <p:spPr>
          <a:xfrm>
            <a:off x="4659089" y="1159529"/>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5" name="Rectangle 14">
            <a:extLst>
              <a:ext uri="{FF2B5EF4-FFF2-40B4-BE49-F238E27FC236}">
                <a16:creationId xmlns:a16="http://schemas.microsoft.com/office/drawing/2014/main" id="{0E28453C-CAFB-8C41-99BF-27191CD8AB2D}"/>
              </a:ext>
            </a:extLst>
          </p:cNvPr>
          <p:cNvSpPr/>
          <p:nvPr/>
        </p:nvSpPr>
        <p:spPr>
          <a:xfrm>
            <a:off x="4659089" y="16004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7" name="Rectangle 16">
            <a:extLst>
              <a:ext uri="{FF2B5EF4-FFF2-40B4-BE49-F238E27FC236}">
                <a16:creationId xmlns:a16="http://schemas.microsoft.com/office/drawing/2014/main" id="{533F43E7-1577-0E47-A096-9184A1B94120}"/>
              </a:ext>
            </a:extLst>
          </p:cNvPr>
          <p:cNvSpPr/>
          <p:nvPr/>
        </p:nvSpPr>
        <p:spPr>
          <a:xfrm>
            <a:off x="4659089" y="203842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8" name="Rectangle 17">
            <a:extLst>
              <a:ext uri="{FF2B5EF4-FFF2-40B4-BE49-F238E27FC236}">
                <a16:creationId xmlns:a16="http://schemas.microsoft.com/office/drawing/2014/main" id="{DD4B16C9-9EA5-C647-B911-156AD5E5768E}"/>
              </a:ext>
            </a:extLst>
          </p:cNvPr>
          <p:cNvSpPr/>
          <p:nvPr/>
        </p:nvSpPr>
        <p:spPr>
          <a:xfrm>
            <a:off x="4659089" y="24793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Queue 32</a:t>
            </a:r>
          </a:p>
        </p:txBody>
      </p:sp>
      <p:cxnSp>
        <p:nvCxnSpPr>
          <p:cNvPr id="16" name="Straight Arrow Connector 15">
            <a:extLst>
              <a:ext uri="{FF2B5EF4-FFF2-40B4-BE49-F238E27FC236}">
                <a16:creationId xmlns:a16="http://schemas.microsoft.com/office/drawing/2014/main" id="{2D16626A-09A4-3A49-8A56-2D4D42D6922E}"/>
              </a:ext>
            </a:extLst>
          </p:cNvPr>
          <p:cNvCxnSpPr>
            <a:cxnSpLocks/>
          </p:cNvCxnSpPr>
          <p:nvPr/>
        </p:nvCxnSpPr>
        <p:spPr>
          <a:xfrm flipV="1">
            <a:off x="2710543" y="1894114"/>
            <a:ext cx="1774369" cy="2220688"/>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C169E1E5-9DB7-1146-A557-C7E94A80CBED}"/>
              </a:ext>
            </a:extLst>
          </p:cNvPr>
          <p:cNvSpPr txBox="1"/>
          <p:nvPr/>
        </p:nvSpPr>
        <p:spPr>
          <a:xfrm>
            <a:off x="762000" y="5593080"/>
            <a:ext cx="1233030" cy="584775"/>
          </a:xfrm>
          <a:prstGeom prst="rect">
            <a:avLst/>
          </a:prstGeom>
          <a:noFill/>
        </p:spPr>
        <p:txBody>
          <a:bodyPr wrap="none" rtlCol="0">
            <a:spAutoFit/>
          </a:bodyPr>
          <a:lstStyle/>
          <a:p>
            <a:r>
              <a:rPr lang="en-US" sz="3200" dirty="0">
                <a:latin typeface="Helvetica" pitchFamily="2" charset="0"/>
              </a:rPr>
              <a:t>Client</a:t>
            </a:r>
          </a:p>
        </p:txBody>
      </p:sp>
    </p:spTree>
    <p:extLst>
      <p:ext uri="{BB962C8B-B14F-4D97-AF65-F5344CB8AC3E}">
        <p14:creationId xmlns:p14="http://schemas.microsoft.com/office/powerpoint/2010/main" val="28990830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EE44C-4508-7247-8A8F-05E457D68ACD}"/>
              </a:ext>
            </a:extLst>
          </p:cNvPr>
          <p:cNvSpPr>
            <a:spLocks noGrp="1"/>
          </p:cNvSpPr>
          <p:nvPr>
            <p:ph type="title"/>
          </p:nvPr>
        </p:nvSpPr>
        <p:spPr>
          <a:xfrm>
            <a:off x="292020" y="171410"/>
            <a:ext cx="10515600" cy="1325563"/>
          </a:xfrm>
        </p:spPr>
        <p:txBody>
          <a:bodyPr/>
          <a:lstStyle/>
          <a:p>
            <a:r>
              <a:rPr lang="en-US" dirty="0"/>
              <a:t>Agenda</a:t>
            </a:r>
          </a:p>
        </p:txBody>
      </p:sp>
      <p:sp>
        <p:nvSpPr>
          <p:cNvPr id="3" name="Content Placeholder 2">
            <a:extLst>
              <a:ext uri="{FF2B5EF4-FFF2-40B4-BE49-F238E27FC236}">
                <a16:creationId xmlns:a16="http://schemas.microsoft.com/office/drawing/2014/main" id="{D9E41016-FDDC-DB4F-BD08-33A40F67474A}"/>
              </a:ext>
            </a:extLst>
          </p:cNvPr>
          <p:cNvSpPr>
            <a:spLocks noGrp="1"/>
          </p:cNvSpPr>
          <p:nvPr>
            <p:ph idx="1"/>
          </p:nvPr>
        </p:nvSpPr>
        <p:spPr/>
        <p:txBody>
          <a:bodyPr/>
          <a:lstStyle/>
          <a:p>
            <a:r>
              <a:rPr lang="en-US" dirty="0"/>
              <a:t>Background</a:t>
            </a:r>
          </a:p>
          <a:p>
            <a:pPr lvl="1"/>
            <a:r>
              <a:rPr lang="en-US" dirty="0"/>
              <a:t>Shared Memory in Parallel Applications</a:t>
            </a:r>
          </a:p>
          <a:p>
            <a:pPr lvl="1"/>
            <a:r>
              <a:rPr lang="en-US" dirty="0"/>
              <a:t>Previous Delegation Designs</a:t>
            </a:r>
          </a:p>
          <a:p>
            <a:r>
              <a:rPr lang="en-US" dirty="0"/>
              <a:t>Asynchronous Delegation Design</a:t>
            </a:r>
          </a:p>
          <a:p>
            <a:pPr lvl="1"/>
            <a:r>
              <a:rPr lang="en-US" dirty="0"/>
              <a:t>Dedicated Asynchronous Delegation</a:t>
            </a:r>
          </a:p>
          <a:p>
            <a:pPr lvl="1"/>
            <a:r>
              <a:rPr lang="en-US" dirty="0"/>
              <a:t>Flat Asynchronous Delegation</a:t>
            </a:r>
          </a:p>
          <a:p>
            <a:r>
              <a:rPr lang="en-US" dirty="0"/>
              <a:t>Results on Microbenchmark</a:t>
            </a:r>
          </a:p>
        </p:txBody>
      </p:sp>
    </p:spTree>
    <p:extLst>
      <p:ext uri="{BB962C8B-B14F-4D97-AF65-F5344CB8AC3E}">
        <p14:creationId xmlns:p14="http://schemas.microsoft.com/office/powerpoint/2010/main" val="34642197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1A5A5-1CA4-574B-BD50-D67DF0E140C5}"/>
              </a:ext>
            </a:extLst>
          </p:cNvPr>
          <p:cNvSpPr>
            <a:spLocks noGrp="1"/>
          </p:cNvSpPr>
          <p:nvPr>
            <p:ph type="title"/>
          </p:nvPr>
        </p:nvSpPr>
        <p:spPr/>
        <p:txBody>
          <a:bodyPr/>
          <a:lstStyle/>
          <a:p>
            <a:r>
              <a:rPr lang="en-US" dirty="0"/>
              <a:t>Asynchronous Delegation – Comparison to </a:t>
            </a:r>
            <a:r>
              <a:rPr lang="en-US" dirty="0" err="1"/>
              <a:t>Gepard</a:t>
            </a:r>
            <a:endParaRPr lang="en-US" dirty="0"/>
          </a:p>
        </p:txBody>
      </p:sp>
      <p:pic>
        <p:nvPicPr>
          <p:cNvPr id="7" name="Picture 6">
            <a:extLst>
              <a:ext uri="{FF2B5EF4-FFF2-40B4-BE49-F238E27FC236}">
                <a16:creationId xmlns:a16="http://schemas.microsoft.com/office/drawing/2014/main" id="{707A1D1A-84D0-1E4D-8F3A-5590D315FBFD}"/>
              </a:ext>
            </a:extLst>
          </p:cNvPr>
          <p:cNvPicPr>
            <a:picLocks noChangeAspect="1"/>
          </p:cNvPicPr>
          <p:nvPr/>
        </p:nvPicPr>
        <p:blipFill>
          <a:blip r:embed="rId2" cstate="hqprint">
            <a:biLevel thresh="50000"/>
            <a:extLst>
              <a:ext uri="{BEBA8EAE-BF5A-486C-A8C5-ECC9F3942E4B}">
                <a14:imgProps xmlns:a14="http://schemas.microsoft.com/office/drawing/2010/main">
                  <a14:imgLayer r:embed="rId3">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0" y="3026108"/>
            <a:ext cx="4548188" cy="3411141"/>
          </a:xfrm>
          <a:prstGeom prst="rect">
            <a:avLst/>
          </a:prstGeom>
        </p:spPr>
      </p:pic>
      <p:sp>
        <p:nvSpPr>
          <p:cNvPr id="8" name="Rectangle 7">
            <a:extLst>
              <a:ext uri="{FF2B5EF4-FFF2-40B4-BE49-F238E27FC236}">
                <a16:creationId xmlns:a16="http://schemas.microsoft.com/office/drawing/2014/main" id="{B90C7009-49B9-6645-BA0D-0FE505358AA5}"/>
              </a:ext>
            </a:extLst>
          </p:cNvPr>
          <p:cNvSpPr/>
          <p:nvPr/>
        </p:nvSpPr>
        <p:spPr>
          <a:xfrm>
            <a:off x="7707089" y="16004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9" name="Rectangle 8">
            <a:extLst>
              <a:ext uri="{FF2B5EF4-FFF2-40B4-BE49-F238E27FC236}">
                <a16:creationId xmlns:a16="http://schemas.microsoft.com/office/drawing/2014/main" id="{D4A96847-2BFE-BC43-B34B-B7D5911E4AA6}"/>
              </a:ext>
            </a:extLst>
          </p:cNvPr>
          <p:cNvSpPr/>
          <p:nvPr/>
        </p:nvSpPr>
        <p:spPr>
          <a:xfrm>
            <a:off x="7707089" y="2041273"/>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0" name="Rectangle 9">
            <a:extLst>
              <a:ext uri="{FF2B5EF4-FFF2-40B4-BE49-F238E27FC236}">
                <a16:creationId xmlns:a16="http://schemas.microsoft.com/office/drawing/2014/main" id="{E1E6AB60-F124-3A41-9649-31C6A0E56A5B}"/>
              </a:ext>
            </a:extLst>
          </p:cNvPr>
          <p:cNvSpPr/>
          <p:nvPr/>
        </p:nvSpPr>
        <p:spPr>
          <a:xfrm>
            <a:off x="7682594" y="3934984"/>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1" name="Rectangle 10">
            <a:extLst>
              <a:ext uri="{FF2B5EF4-FFF2-40B4-BE49-F238E27FC236}">
                <a16:creationId xmlns:a16="http://schemas.microsoft.com/office/drawing/2014/main" id="{BEC3EF25-05DB-7449-87E2-4BA538B7F28E}"/>
              </a:ext>
            </a:extLst>
          </p:cNvPr>
          <p:cNvSpPr/>
          <p:nvPr/>
        </p:nvSpPr>
        <p:spPr>
          <a:xfrm>
            <a:off x="7682594" y="4375856"/>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2" name="Rectangle 11">
            <a:extLst>
              <a:ext uri="{FF2B5EF4-FFF2-40B4-BE49-F238E27FC236}">
                <a16:creationId xmlns:a16="http://schemas.microsoft.com/office/drawing/2014/main" id="{42B7AE40-3376-A940-93B8-D537FF7D0F5E}"/>
              </a:ext>
            </a:extLst>
          </p:cNvPr>
          <p:cNvSpPr/>
          <p:nvPr/>
        </p:nvSpPr>
        <p:spPr>
          <a:xfrm>
            <a:off x="7707089" y="248036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3" name="Rectangle 12">
            <a:extLst>
              <a:ext uri="{FF2B5EF4-FFF2-40B4-BE49-F238E27FC236}">
                <a16:creationId xmlns:a16="http://schemas.microsoft.com/office/drawing/2014/main" id="{3CB16A52-A7AE-2843-8017-850FCBF9CCBE}"/>
              </a:ext>
            </a:extLst>
          </p:cNvPr>
          <p:cNvSpPr/>
          <p:nvPr/>
        </p:nvSpPr>
        <p:spPr>
          <a:xfrm>
            <a:off x="7682594" y="48167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4" name="Rectangle 13">
            <a:extLst>
              <a:ext uri="{FF2B5EF4-FFF2-40B4-BE49-F238E27FC236}">
                <a16:creationId xmlns:a16="http://schemas.microsoft.com/office/drawing/2014/main" id="{FC350EF4-4233-1A4B-BCBB-27C2E31CDB02}"/>
              </a:ext>
            </a:extLst>
          </p:cNvPr>
          <p:cNvSpPr/>
          <p:nvPr/>
        </p:nvSpPr>
        <p:spPr>
          <a:xfrm>
            <a:off x="4659089" y="1159529"/>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5" name="Rectangle 14">
            <a:extLst>
              <a:ext uri="{FF2B5EF4-FFF2-40B4-BE49-F238E27FC236}">
                <a16:creationId xmlns:a16="http://schemas.microsoft.com/office/drawing/2014/main" id="{0E28453C-CAFB-8C41-99BF-27191CD8AB2D}"/>
              </a:ext>
            </a:extLst>
          </p:cNvPr>
          <p:cNvSpPr/>
          <p:nvPr/>
        </p:nvSpPr>
        <p:spPr>
          <a:xfrm>
            <a:off x="4659089" y="16004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7" name="Rectangle 16">
            <a:extLst>
              <a:ext uri="{FF2B5EF4-FFF2-40B4-BE49-F238E27FC236}">
                <a16:creationId xmlns:a16="http://schemas.microsoft.com/office/drawing/2014/main" id="{533F43E7-1577-0E47-A096-9184A1B94120}"/>
              </a:ext>
            </a:extLst>
          </p:cNvPr>
          <p:cNvSpPr/>
          <p:nvPr/>
        </p:nvSpPr>
        <p:spPr>
          <a:xfrm>
            <a:off x="4659089" y="2038429"/>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D4B16C9-9EA5-C647-B911-156AD5E5768E}"/>
              </a:ext>
            </a:extLst>
          </p:cNvPr>
          <p:cNvSpPr/>
          <p:nvPr/>
        </p:nvSpPr>
        <p:spPr>
          <a:xfrm>
            <a:off x="4659089" y="24793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Queue 32</a:t>
            </a:r>
          </a:p>
        </p:txBody>
      </p:sp>
      <p:cxnSp>
        <p:nvCxnSpPr>
          <p:cNvPr id="16" name="Straight Arrow Connector 15">
            <a:extLst>
              <a:ext uri="{FF2B5EF4-FFF2-40B4-BE49-F238E27FC236}">
                <a16:creationId xmlns:a16="http://schemas.microsoft.com/office/drawing/2014/main" id="{2D16626A-09A4-3A49-8A56-2D4D42D6922E}"/>
              </a:ext>
            </a:extLst>
          </p:cNvPr>
          <p:cNvCxnSpPr>
            <a:cxnSpLocks/>
          </p:cNvCxnSpPr>
          <p:nvPr/>
        </p:nvCxnSpPr>
        <p:spPr>
          <a:xfrm flipV="1">
            <a:off x="2710543" y="2253343"/>
            <a:ext cx="1774369" cy="1861459"/>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1F8062DD-9B98-BD43-AB5D-B1B0F1C2F6C4}"/>
              </a:ext>
            </a:extLst>
          </p:cNvPr>
          <p:cNvSpPr txBox="1"/>
          <p:nvPr/>
        </p:nvSpPr>
        <p:spPr>
          <a:xfrm>
            <a:off x="762000" y="5593080"/>
            <a:ext cx="1233030" cy="584775"/>
          </a:xfrm>
          <a:prstGeom prst="rect">
            <a:avLst/>
          </a:prstGeom>
          <a:noFill/>
        </p:spPr>
        <p:txBody>
          <a:bodyPr wrap="none" rtlCol="0">
            <a:spAutoFit/>
          </a:bodyPr>
          <a:lstStyle/>
          <a:p>
            <a:r>
              <a:rPr lang="en-US" sz="3200" dirty="0">
                <a:latin typeface="Helvetica" pitchFamily="2" charset="0"/>
              </a:rPr>
              <a:t>Client</a:t>
            </a:r>
          </a:p>
        </p:txBody>
      </p:sp>
    </p:spTree>
    <p:extLst>
      <p:ext uri="{BB962C8B-B14F-4D97-AF65-F5344CB8AC3E}">
        <p14:creationId xmlns:p14="http://schemas.microsoft.com/office/powerpoint/2010/main" val="193078572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1A5A5-1CA4-574B-BD50-D67DF0E140C5}"/>
              </a:ext>
            </a:extLst>
          </p:cNvPr>
          <p:cNvSpPr>
            <a:spLocks noGrp="1"/>
          </p:cNvSpPr>
          <p:nvPr>
            <p:ph type="title"/>
          </p:nvPr>
        </p:nvSpPr>
        <p:spPr/>
        <p:txBody>
          <a:bodyPr/>
          <a:lstStyle/>
          <a:p>
            <a:r>
              <a:rPr lang="en-US" dirty="0"/>
              <a:t>Asynchronous Delegation – Comparison to </a:t>
            </a:r>
            <a:r>
              <a:rPr lang="en-US" dirty="0" err="1"/>
              <a:t>Gepard</a:t>
            </a:r>
            <a:endParaRPr lang="en-US" dirty="0"/>
          </a:p>
        </p:txBody>
      </p:sp>
      <p:pic>
        <p:nvPicPr>
          <p:cNvPr id="7" name="Picture 6">
            <a:extLst>
              <a:ext uri="{FF2B5EF4-FFF2-40B4-BE49-F238E27FC236}">
                <a16:creationId xmlns:a16="http://schemas.microsoft.com/office/drawing/2014/main" id="{707A1D1A-84D0-1E4D-8F3A-5590D315FBFD}"/>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0" y="3026108"/>
            <a:ext cx="4548188" cy="3411141"/>
          </a:xfrm>
          <a:prstGeom prst="rect">
            <a:avLst/>
          </a:prstGeom>
        </p:spPr>
      </p:pic>
      <p:sp>
        <p:nvSpPr>
          <p:cNvPr id="8" name="Rectangle 7">
            <a:extLst>
              <a:ext uri="{FF2B5EF4-FFF2-40B4-BE49-F238E27FC236}">
                <a16:creationId xmlns:a16="http://schemas.microsoft.com/office/drawing/2014/main" id="{B90C7009-49B9-6645-BA0D-0FE505358AA5}"/>
              </a:ext>
            </a:extLst>
          </p:cNvPr>
          <p:cNvSpPr/>
          <p:nvPr/>
        </p:nvSpPr>
        <p:spPr>
          <a:xfrm>
            <a:off x="7707089" y="16004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9" name="Rectangle 8">
            <a:extLst>
              <a:ext uri="{FF2B5EF4-FFF2-40B4-BE49-F238E27FC236}">
                <a16:creationId xmlns:a16="http://schemas.microsoft.com/office/drawing/2014/main" id="{D4A96847-2BFE-BC43-B34B-B7D5911E4AA6}"/>
              </a:ext>
            </a:extLst>
          </p:cNvPr>
          <p:cNvSpPr/>
          <p:nvPr/>
        </p:nvSpPr>
        <p:spPr>
          <a:xfrm>
            <a:off x="7707089" y="2041273"/>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0" name="Rectangle 9">
            <a:extLst>
              <a:ext uri="{FF2B5EF4-FFF2-40B4-BE49-F238E27FC236}">
                <a16:creationId xmlns:a16="http://schemas.microsoft.com/office/drawing/2014/main" id="{E1E6AB60-F124-3A41-9649-31C6A0E56A5B}"/>
              </a:ext>
            </a:extLst>
          </p:cNvPr>
          <p:cNvSpPr/>
          <p:nvPr/>
        </p:nvSpPr>
        <p:spPr>
          <a:xfrm>
            <a:off x="7682594" y="3934984"/>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1" name="Rectangle 10">
            <a:extLst>
              <a:ext uri="{FF2B5EF4-FFF2-40B4-BE49-F238E27FC236}">
                <a16:creationId xmlns:a16="http://schemas.microsoft.com/office/drawing/2014/main" id="{BEC3EF25-05DB-7449-87E2-4BA538B7F28E}"/>
              </a:ext>
            </a:extLst>
          </p:cNvPr>
          <p:cNvSpPr/>
          <p:nvPr/>
        </p:nvSpPr>
        <p:spPr>
          <a:xfrm>
            <a:off x="7682594" y="4375856"/>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2" name="Rectangle 11">
            <a:extLst>
              <a:ext uri="{FF2B5EF4-FFF2-40B4-BE49-F238E27FC236}">
                <a16:creationId xmlns:a16="http://schemas.microsoft.com/office/drawing/2014/main" id="{42B7AE40-3376-A940-93B8-D537FF7D0F5E}"/>
              </a:ext>
            </a:extLst>
          </p:cNvPr>
          <p:cNvSpPr/>
          <p:nvPr/>
        </p:nvSpPr>
        <p:spPr>
          <a:xfrm>
            <a:off x="7707089" y="248036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3" name="Rectangle 12">
            <a:extLst>
              <a:ext uri="{FF2B5EF4-FFF2-40B4-BE49-F238E27FC236}">
                <a16:creationId xmlns:a16="http://schemas.microsoft.com/office/drawing/2014/main" id="{3CB16A52-A7AE-2843-8017-850FCBF9CCBE}"/>
              </a:ext>
            </a:extLst>
          </p:cNvPr>
          <p:cNvSpPr/>
          <p:nvPr/>
        </p:nvSpPr>
        <p:spPr>
          <a:xfrm>
            <a:off x="7682594" y="48167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4" name="Rectangle 13">
            <a:extLst>
              <a:ext uri="{FF2B5EF4-FFF2-40B4-BE49-F238E27FC236}">
                <a16:creationId xmlns:a16="http://schemas.microsoft.com/office/drawing/2014/main" id="{FC350EF4-4233-1A4B-BCBB-27C2E31CDB02}"/>
              </a:ext>
            </a:extLst>
          </p:cNvPr>
          <p:cNvSpPr/>
          <p:nvPr/>
        </p:nvSpPr>
        <p:spPr>
          <a:xfrm>
            <a:off x="4659089" y="1159529"/>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5" name="Rectangle 14">
            <a:extLst>
              <a:ext uri="{FF2B5EF4-FFF2-40B4-BE49-F238E27FC236}">
                <a16:creationId xmlns:a16="http://schemas.microsoft.com/office/drawing/2014/main" id="{0E28453C-CAFB-8C41-99BF-27191CD8AB2D}"/>
              </a:ext>
            </a:extLst>
          </p:cNvPr>
          <p:cNvSpPr/>
          <p:nvPr/>
        </p:nvSpPr>
        <p:spPr>
          <a:xfrm>
            <a:off x="4659089" y="16004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7" name="Rectangle 16">
            <a:extLst>
              <a:ext uri="{FF2B5EF4-FFF2-40B4-BE49-F238E27FC236}">
                <a16:creationId xmlns:a16="http://schemas.microsoft.com/office/drawing/2014/main" id="{533F43E7-1577-0E47-A096-9184A1B94120}"/>
              </a:ext>
            </a:extLst>
          </p:cNvPr>
          <p:cNvSpPr/>
          <p:nvPr/>
        </p:nvSpPr>
        <p:spPr>
          <a:xfrm>
            <a:off x="4659089" y="2038429"/>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D4B16C9-9EA5-C647-B911-156AD5E5768E}"/>
              </a:ext>
            </a:extLst>
          </p:cNvPr>
          <p:cNvSpPr/>
          <p:nvPr/>
        </p:nvSpPr>
        <p:spPr>
          <a:xfrm>
            <a:off x="4659089" y="24793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cxnSp>
        <p:nvCxnSpPr>
          <p:cNvPr id="16" name="Straight Arrow Connector 15">
            <a:extLst>
              <a:ext uri="{FF2B5EF4-FFF2-40B4-BE49-F238E27FC236}">
                <a16:creationId xmlns:a16="http://schemas.microsoft.com/office/drawing/2014/main" id="{2D16626A-09A4-3A49-8A56-2D4D42D6922E}"/>
              </a:ext>
            </a:extLst>
          </p:cNvPr>
          <p:cNvCxnSpPr>
            <a:cxnSpLocks/>
          </p:cNvCxnSpPr>
          <p:nvPr/>
        </p:nvCxnSpPr>
        <p:spPr>
          <a:xfrm flipV="1">
            <a:off x="2710543" y="2792186"/>
            <a:ext cx="1837645" cy="1322617"/>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1B2B34A0-4B5C-6A42-B628-6707A99A7BB6}"/>
              </a:ext>
            </a:extLst>
          </p:cNvPr>
          <p:cNvSpPr txBox="1"/>
          <p:nvPr/>
        </p:nvSpPr>
        <p:spPr>
          <a:xfrm>
            <a:off x="762000" y="5593080"/>
            <a:ext cx="1233030" cy="584775"/>
          </a:xfrm>
          <a:prstGeom prst="rect">
            <a:avLst/>
          </a:prstGeom>
          <a:noFill/>
        </p:spPr>
        <p:txBody>
          <a:bodyPr wrap="none" rtlCol="0">
            <a:spAutoFit/>
          </a:bodyPr>
          <a:lstStyle/>
          <a:p>
            <a:r>
              <a:rPr lang="en-US" sz="3200" dirty="0">
                <a:latin typeface="Helvetica" pitchFamily="2" charset="0"/>
              </a:rPr>
              <a:t>Client</a:t>
            </a:r>
          </a:p>
        </p:txBody>
      </p:sp>
    </p:spTree>
    <p:extLst>
      <p:ext uri="{BB962C8B-B14F-4D97-AF65-F5344CB8AC3E}">
        <p14:creationId xmlns:p14="http://schemas.microsoft.com/office/powerpoint/2010/main" val="28772468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1A5A5-1CA4-574B-BD50-D67DF0E140C5}"/>
              </a:ext>
            </a:extLst>
          </p:cNvPr>
          <p:cNvSpPr>
            <a:spLocks noGrp="1"/>
          </p:cNvSpPr>
          <p:nvPr>
            <p:ph type="title"/>
          </p:nvPr>
        </p:nvSpPr>
        <p:spPr/>
        <p:txBody>
          <a:bodyPr/>
          <a:lstStyle/>
          <a:p>
            <a:r>
              <a:rPr lang="en-US" dirty="0"/>
              <a:t>Asynchronous Delegation – Comparison to </a:t>
            </a:r>
            <a:r>
              <a:rPr lang="en-US" dirty="0" err="1"/>
              <a:t>Gepard</a:t>
            </a:r>
            <a:endParaRPr lang="en-US" dirty="0"/>
          </a:p>
        </p:txBody>
      </p:sp>
      <p:pic>
        <p:nvPicPr>
          <p:cNvPr id="7" name="Picture 6">
            <a:extLst>
              <a:ext uri="{FF2B5EF4-FFF2-40B4-BE49-F238E27FC236}">
                <a16:creationId xmlns:a16="http://schemas.microsoft.com/office/drawing/2014/main" id="{707A1D1A-84D0-1E4D-8F3A-5590D315FBFD}"/>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0" y="3026108"/>
            <a:ext cx="4548188" cy="3411141"/>
          </a:xfrm>
          <a:prstGeom prst="rect">
            <a:avLst/>
          </a:prstGeom>
        </p:spPr>
      </p:pic>
      <p:sp>
        <p:nvSpPr>
          <p:cNvPr id="8" name="Rectangle 7">
            <a:extLst>
              <a:ext uri="{FF2B5EF4-FFF2-40B4-BE49-F238E27FC236}">
                <a16:creationId xmlns:a16="http://schemas.microsoft.com/office/drawing/2014/main" id="{B90C7009-49B9-6645-BA0D-0FE505358AA5}"/>
              </a:ext>
            </a:extLst>
          </p:cNvPr>
          <p:cNvSpPr/>
          <p:nvPr/>
        </p:nvSpPr>
        <p:spPr>
          <a:xfrm>
            <a:off x="7707089" y="16004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9" name="Rectangle 8">
            <a:extLst>
              <a:ext uri="{FF2B5EF4-FFF2-40B4-BE49-F238E27FC236}">
                <a16:creationId xmlns:a16="http://schemas.microsoft.com/office/drawing/2014/main" id="{D4A96847-2BFE-BC43-B34B-B7D5911E4AA6}"/>
              </a:ext>
            </a:extLst>
          </p:cNvPr>
          <p:cNvSpPr/>
          <p:nvPr/>
        </p:nvSpPr>
        <p:spPr>
          <a:xfrm>
            <a:off x="7707089" y="2041273"/>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0" name="Rectangle 9">
            <a:extLst>
              <a:ext uri="{FF2B5EF4-FFF2-40B4-BE49-F238E27FC236}">
                <a16:creationId xmlns:a16="http://schemas.microsoft.com/office/drawing/2014/main" id="{E1E6AB60-F124-3A41-9649-31C6A0E56A5B}"/>
              </a:ext>
            </a:extLst>
          </p:cNvPr>
          <p:cNvSpPr/>
          <p:nvPr/>
        </p:nvSpPr>
        <p:spPr>
          <a:xfrm>
            <a:off x="7682594"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1" name="Rectangle 10">
            <a:extLst>
              <a:ext uri="{FF2B5EF4-FFF2-40B4-BE49-F238E27FC236}">
                <a16:creationId xmlns:a16="http://schemas.microsoft.com/office/drawing/2014/main" id="{BEC3EF25-05DB-7449-87E2-4BA538B7F28E}"/>
              </a:ext>
            </a:extLst>
          </p:cNvPr>
          <p:cNvSpPr/>
          <p:nvPr/>
        </p:nvSpPr>
        <p:spPr>
          <a:xfrm>
            <a:off x="7682594" y="4375856"/>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2" name="Rectangle 11">
            <a:extLst>
              <a:ext uri="{FF2B5EF4-FFF2-40B4-BE49-F238E27FC236}">
                <a16:creationId xmlns:a16="http://schemas.microsoft.com/office/drawing/2014/main" id="{42B7AE40-3376-A940-93B8-D537FF7D0F5E}"/>
              </a:ext>
            </a:extLst>
          </p:cNvPr>
          <p:cNvSpPr/>
          <p:nvPr/>
        </p:nvSpPr>
        <p:spPr>
          <a:xfrm>
            <a:off x="7707089" y="248036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3" name="Rectangle 12">
            <a:extLst>
              <a:ext uri="{FF2B5EF4-FFF2-40B4-BE49-F238E27FC236}">
                <a16:creationId xmlns:a16="http://schemas.microsoft.com/office/drawing/2014/main" id="{3CB16A52-A7AE-2843-8017-850FCBF9CCBE}"/>
              </a:ext>
            </a:extLst>
          </p:cNvPr>
          <p:cNvSpPr/>
          <p:nvPr/>
        </p:nvSpPr>
        <p:spPr>
          <a:xfrm>
            <a:off x="7682594" y="48167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4" name="Rectangle 13">
            <a:extLst>
              <a:ext uri="{FF2B5EF4-FFF2-40B4-BE49-F238E27FC236}">
                <a16:creationId xmlns:a16="http://schemas.microsoft.com/office/drawing/2014/main" id="{FC350EF4-4233-1A4B-BCBB-27C2E31CDB02}"/>
              </a:ext>
            </a:extLst>
          </p:cNvPr>
          <p:cNvSpPr/>
          <p:nvPr/>
        </p:nvSpPr>
        <p:spPr>
          <a:xfrm>
            <a:off x="4659089" y="1159529"/>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5" name="Rectangle 14">
            <a:extLst>
              <a:ext uri="{FF2B5EF4-FFF2-40B4-BE49-F238E27FC236}">
                <a16:creationId xmlns:a16="http://schemas.microsoft.com/office/drawing/2014/main" id="{0E28453C-CAFB-8C41-99BF-27191CD8AB2D}"/>
              </a:ext>
            </a:extLst>
          </p:cNvPr>
          <p:cNvSpPr/>
          <p:nvPr/>
        </p:nvSpPr>
        <p:spPr>
          <a:xfrm>
            <a:off x="4659089" y="16004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7" name="Rectangle 16">
            <a:extLst>
              <a:ext uri="{FF2B5EF4-FFF2-40B4-BE49-F238E27FC236}">
                <a16:creationId xmlns:a16="http://schemas.microsoft.com/office/drawing/2014/main" id="{533F43E7-1577-0E47-A096-9184A1B94120}"/>
              </a:ext>
            </a:extLst>
          </p:cNvPr>
          <p:cNvSpPr/>
          <p:nvPr/>
        </p:nvSpPr>
        <p:spPr>
          <a:xfrm>
            <a:off x="4659089" y="2038429"/>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D4B16C9-9EA5-C647-B911-156AD5E5768E}"/>
              </a:ext>
            </a:extLst>
          </p:cNvPr>
          <p:cNvSpPr/>
          <p:nvPr/>
        </p:nvSpPr>
        <p:spPr>
          <a:xfrm>
            <a:off x="4659089" y="24793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cxnSp>
        <p:nvCxnSpPr>
          <p:cNvPr id="16" name="Straight Arrow Connector 15">
            <a:extLst>
              <a:ext uri="{FF2B5EF4-FFF2-40B4-BE49-F238E27FC236}">
                <a16:creationId xmlns:a16="http://schemas.microsoft.com/office/drawing/2014/main" id="{2D16626A-09A4-3A49-8A56-2D4D42D6922E}"/>
              </a:ext>
            </a:extLst>
          </p:cNvPr>
          <p:cNvCxnSpPr>
            <a:cxnSpLocks/>
          </p:cNvCxnSpPr>
          <p:nvPr/>
        </p:nvCxnSpPr>
        <p:spPr>
          <a:xfrm flipH="1">
            <a:off x="4114800" y="4147457"/>
            <a:ext cx="3347358" cy="359229"/>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6E838852-2C4A-8E49-BB10-4B8D56A7AE4E}"/>
              </a:ext>
            </a:extLst>
          </p:cNvPr>
          <p:cNvSpPr txBox="1"/>
          <p:nvPr/>
        </p:nvSpPr>
        <p:spPr>
          <a:xfrm>
            <a:off x="762000" y="5593080"/>
            <a:ext cx="1233030" cy="584775"/>
          </a:xfrm>
          <a:prstGeom prst="rect">
            <a:avLst/>
          </a:prstGeom>
          <a:noFill/>
        </p:spPr>
        <p:txBody>
          <a:bodyPr wrap="none" rtlCol="0">
            <a:spAutoFit/>
          </a:bodyPr>
          <a:lstStyle/>
          <a:p>
            <a:r>
              <a:rPr lang="en-US" sz="3200" dirty="0">
                <a:latin typeface="Helvetica" pitchFamily="2" charset="0"/>
              </a:rPr>
              <a:t>Client</a:t>
            </a:r>
          </a:p>
        </p:txBody>
      </p:sp>
    </p:spTree>
    <p:extLst>
      <p:ext uri="{BB962C8B-B14F-4D97-AF65-F5344CB8AC3E}">
        <p14:creationId xmlns:p14="http://schemas.microsoft.com/office/powerpoint/2010/main" val="16544033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1A5A5-1CA4-574B-BD50-D67DF0E140C5}"/>
              </a:ext>
            </a:extLst>
          </p:cNvPr>
          <p:cNvSpPr>
            <a:spLocks noGrp="1"/>
          </p:cNvSpPr>
          <p:nvPr>
            <p:ph type="title"/>
          </p:nvPr>
        </p:nvSpPr>
        <p:spPr/>
        <p:txBody>
          <a:bodyPr/>
          <a:lstStyle/>
          <a:p>
            <a:r>
              <a:rPr lang="en-US" dirty="0"/>
              <a:t>Asynchronous Delegation – Comparison to </a:t>
            </a:r>
            <a:r>
              <a:rPr lang="en-US" dirty="0" err="1"/>
              <a:t>Gepard</a:t>
            </a:r>
            <a:endParaRPr lang="en-US" dirty="0"/>
          </a:p>
        </p:txBody>
      </p:sp>
      <p:pic>
        <p:nvPicPr>
          <p:cNvPr id="7" name="Picture 6">
            <a:extLst>
              <a:ext uri="{FF2B5EF4-FFF2-40B4-BE49-F238E27FC236}">
                <a16:creationId xmlns:a16="http://schemas.microsoft.com/office/drawing/2014/main" id="{707A1D1A-84D0-1E4D-8F3A-5590D315FBFD}"/>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0" y="3026108"/>
            <a:ext cx="4548188" cy="3411141"/>
          </a:xfrm>
          <a:prstGeom prst="rect">
            <a:avLst/>
          </a:prstGeom>
        </p:spPr>
      </p:pic>
      <p:sp>
        <p:nvSpPr>
          <p:cNvPr id="8" name="Rectangle 7">
            <a:extLst>
              <a:ext uri="{FF2B5EF4-FFF2-40B4-BE49-F238E27FC236}">
                <a16:creationId xmlns:a16="http://schemas.microsoft.com/office/drawing/2014/main" id="{B90C7009-49B9-6645-BA0D-0FE505358AA5}"/>
              </a:ext>
            </a:extLst>
          </p:cNvPr>
          <p:cNvSpPr/>
          <p:nvPr/>
        </p:nvSpPr>
        <p:spPr>
          <a:xfrm>
            <a:off x="7707089" y="16004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9" name="Rectangle 8">
            <a:extLst>
              <a:ext uri="{FF2B5EF4-FFF2-40B4-BE49-F238E27FC236}">
                <a16:creationId xmlns:a16="http://schemas.microsoft.com/office/drawing/2014/main" id="{D4A96847-2BFE-BC43-B34B-B7D5911E4AA6}"/>
              </a:ext>
            </a:extLst>
          </p:cNvPr>
          <p:cNvSpPr/>
          <p:nvPr/>
        </p:nvSpPr>
        <p:spPr>
          <a:xfrm>
            <a:off x="7707089" y="2041273"/>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0" name="Rectangle 9">
            <a:extLst>
              <a:ext uri="{FF2B5EF4-FFF2-40B4-BE49-F238E27FC236}">
                <a16:creationId xmlns:a16="http://schemas.microsoft.com/office/drawing/2014/main" id="{E1E6AB60-F124-3A41-9649-31C6A0E56A5B}"/>
              </a:ext>
            </a:extLst>
          </p:cNvPr>
          <p:cNvSpPr/>
          <p:nvPr/>
        </p:nvSpPr>
        <p:spPr>
          <a:xfrm>
            <a:off x="7682594"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1" name="Rectangle 10">
            <a:extLst>
              <a:ext uri="{FF2B5EF4-FFF2-40B4-BE49-F238E27FC236}">
                <a16:creationId xmlns:a16="http://schemas.microsoft.com/office/drawing/2014/main" id="{BEC3EF25-05DB-7449-87E2-4BA538B7F28E}"/>
              </a:ext>
            </a:extLst>
          </p:cNvPr>
          <p:cNvSpPr/>
          <p:nvPr/>
        </p:nvSpPr>
        <p:spPr>
          <a:xfrm>
            <a:off x="7682594" y="4375856"/>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2" name="Rectangle 11">
            <a:extLst>
              <a:ext uri="{FF2B5EF4-FFF2-40B4-BE49-F238E27FC236}">
                <a16:creationId xmlns:a16="http://schemas.microsoft.com/office/drawing/2014/main" id="{42B7AE40-3376-A940-93B8-D537FF7D0F5E}"/>
              </a:ext>
            </a:extLst>
          </p:cNvPr>
          <p:cNvSpPr/>
          <p:nvPr/>
        </p:nvSpPr>
        <p:spPr>
          <a:xfrm>
            <a:off x="7707089" y="248036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3" name="Rectangle 12">
            <a:extLst>
              <a:ext uri="{FF2B5EF4-FFF2-40B4-BE49-F238E27FC236}">
                <a16:creationId xmlns:a16="http://schemas.microsoft.com/office/drawing/2014/main" id="{3CB16A52-A7AE-2843-8017-850FCBF9CCBE}"/>
              </a:ext>
            </a:extLst>
          </p:cNvPr>
          <p:cNvSpPr/>
          <p:nvPr/>
        </p:nvSpPr>
        <p:spPr>
          <a:xfrm>
            <a:off x="7682594" y="48167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4" name="Rectangle 13">
            <a:extLst>
              <a:ext uri="{FF2B5EF4-FFF2-40B4-BE49-F238E27FC236}">
                <a16:creationId xmlns:a16="http://schemas.microsoft.com/office/drawing/2014/main" id="{FC350EF4-4233-1A4B-BCBB-27C2E31CDB02}"/>
              </a:ext>
            </a:extLst>
          </p:cNvPr>
          <p:cNvSpPr/>
          <p:nvPr/>
        </p:nvSpPr>
        <p:spPr>
          <a:xfrm>
            <a:off x="4659089" y="1159529"/>
            <a:ext cx="1360714" cy="440872"/>
          </a:xfrm>
          <a:prstGeom prst="rect">
            <a:avLst/>
          </a:prstGeom>
          <a:solidFill>
            <a:schemeClr val="bg2">
              <a:lumMod val="9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5" name="Rectangle 14">
            <a:extLst>
              <a:ext uri="{FF2B5EF4-FFF2-40B4-BE49-F238E27FC236}">
                <a16:creationId xmlns:a16="http://schemas.microsoft.com/office/drawing/2014/main" id="{0E28453C-CAFB-8C41-99BF-27191CD8AB2D}"/>
              </a:ext>
            </a:extLst>
          </p:cNvPr>
          <p:cNvSpPr/>
          <p:nvPr/>
        </p:nvSpPr>
        <p:spPr>
          <a:xfrm>
            <a:off x="4659089" y="16004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7" name="Rectangle 16">
            <a:extLst>
              <a:ext uri="{FF2B5EF4-FFF2-40B4-BE49-F238E27FC236}">
                <a16:creationId xmlns:a16="http://schemas.microsoft.com/office/drawing/2014/main" id="{533F43E7-1577-0E47-A096-9184A1B94120}"/>
              </a:ext>
            </a:extLst>
          </p:cNvPr>
          <p:cNvSpPr/>
          <p:nvPr/>
        </p:nvSpPr>
        <p:spPr>
          <a:xfrm>
            <a:off x="4659089" y="2038429"/>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D4B16C9-9EA5-C647-B911-156AD5E5768E}"/>
              </a:ext>
            </a:extLst>
          </p:cNvPr>
          <p:cNvSpPr/>
          <p:nvPr/>
        </p:nvSpPr>
        <p:spPr>
          <a:xfrm>
            <a:off x="4659089" y="24793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cxnSp>
        <p:nvCxnSpPr>
          <p:cNvPr id="16" name="Straight Arrow Connector 15">
            <a:extLst>
              <a:ext uri="{FF2B5EF4-FFF2-40B4-BE49-F238E27FC236}">
                <a16:creationId xmlns:a16="http://schemas.microsoft.com/office/drawing/2014/main" id="{2D16626A-09A4-3A49-8A56-2D4D42D6922E}"/>
              </a:ext>
            </a:extLst>
          </p:cNvPr>
          <p:cNvCxnSpPr>
            <a:cxnSpLocks/>
          </p:cNvCxnSpPr>
          <p:nvPr/>
        </p:nvCxnSpPr>
        <p:spPr>
          <a:xfrm>
            <a:off x="6172199" y="1356360"/>
            <a:ext cx="1471615" cy="464477"/>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6E838852-2C4A-8E49-BB10-4B8D56A7AE4E}"/>
              </a:ext>
            </a:extLst>
          </p:cNvPr>
          <p:cNvSpPr txBox="1"/>
          <p:nvPr/>
        </p:nvSpPr>
        <p:spPr>
          <a:xfrm>
            <a:off x="762000" y="5593080"/>
            <a:ext cx="1233030" cy="584775"/>
          </a:xfrm>
          <a:prstGeom prst="rect">
            <a:avLst/>
          </a:prstGeom>
          <a:noFill/>
        </p:spPr>
        <p:txBody>
          <a:bodyPr wrap="none" rtlCol="0">
            <a:spAutoFit/>
          </a:bodyPr>
          <a:lstStyle/>
          <a:p>
            <a:r>
              <a:rPr lang="en-US" sz="3200" dirty="0">
                <a:latin typeface="Helvetica" pitchFamily="2" charset="0"/>
              </a:rPr>
              <a:t>Client</a:t>
            </a:r>
          </a:p>
        </p:txBody>
      </p:sp>
    </p:spTree>
    <p:extLst>
      <p:ext uri="{BB962C8B-B14F-4D97-AF65-F5344CB8AC3E}">
        <p14:creationId xmlns:p14="http://schemas.microsoft.com/office/powerpoint/2010/main" val="230486101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1A5A5-1CA4-574B-BD50-D67DF0E140C5}"/>
              </a:ext>
            </a:extLst>
          </p:cNvPr>
          <p:cNvSpPr>
            <a:spLocks noGrp="1"/>
          </p:cNvSpPr>
          <p:nvPr>
            <p:ph type="title"/>
          </p:nvPr>
        </p:nvSpPr>
        <p:spPr/>
        <p:txBody>
          <a:bodyPr/>
          <a:lstStyle/>
          <a:p>
            <a:r>
              <a:rPr lang="en-US" dirty="0"/>
              <a:t>Asynchronous Delegation – Comparison to </a:t>
            </a:r>
            <a:r>
              <a:rPr lang="en-US" dirty="0" err="1"/>
              <a:t>Gepard</a:t>
            </a:r>
            <a:endParaRPr lang="en-US" dirty="0"/>
          </a:p>
        </p:txBody>
      </p:sp>
      <p:pic>
        <p:nvPicPr>
          <p:cNvPr id="7" name="Picture 6">
            <a:extLst>
              <a:ext uri="{FF2B5EF4-FFF2-40B4-BE49-F238E27FC236}">
                <a16:creationId xmlns:a16="http://schemas.microsoft.com/office/drawing/2014/main" id="{707A1D1A-84D0-1E4D-8F3A-5590D315FBFD}"/>
              </a:ext>
            </a:extLst>
          </p:cNvPr>
          <p:cNvPicPr>
            <a:picLocks noChangeAspect="1"/>
          </p:cNvPicPr>
          <p:nvPr/>
        </p:nvPicPr>
        <p:blipFill>
          <a:blip r:embed="rId2" cstate="hqprint">
            <a:biLevel thresh="50000"/>
            <a:extLst>
              <a:ext uri="{BEBA8EAE-BF5A-486C-A8C5-ECC9F3942E4B}">
                <a14:imgProps xmlns:a14="http://schemas.microsoft.com/office/drawing/2010/main">
                  <a14:imgLayer r:embed="rId3">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0" y="3026108"/>
            <a:ext cx="4548188" cy="3411141"/>
          </a:xfrm>
          <a:prstGeom prst="rect">
            <a:avLst/>
          </a:prstGeom>
        </p:spPr>
      </p:pic>
      <p:sp>
        <p:nvSpPr>
          <p:cNvPr id="8" name="Rectangle 7">
            <a:extLst>
              <a:ext uri="{FF2B5EF4-FFF2-40B4-BE49-F238E27FC236}">
                <a16:creationId xmlns:a16="http://schemas.microsoft.com/office/drawing/2014/main" id="{B90C7009-49B9-6645-BA0D-0FE505358AA5}"/>
              </a:ext>
            </a:extLst>
          </p:cNvPr>
          <p:cNvSpPr/>
          <p:nvPr/>
        </p:nvSpPr>
        <p:spPr>
          <a:xfrm>
            <a:off x="7707089" y="16004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9" name="Rectangle 8">
            <a:extLst>
              <a:ext uri="{FF2B5EF4-FFF2-40B4-BE49-F238E27FC236}">
                <a16:creationId xmlns:a16="http://schemas.microsoft.com/office/drawing/2014/main" id="{D4A96847-2BFE-BC43-B34B-B7D5911E4AA6}"/>
              </a:ext>
            </a:extLst>
          </p:cNvPr>
          <p:cNvSpPr/>
          <p:nvPr/>
        </p:nvSpPr>
        <p:spPr>
          <a:xfrm>
            <a:off x="7707089" y="2041273"/>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0" name="Rectangle 9">
            <a:extLst>
              <a:ext uri="{FF2B5EF4-FFF2-40B4-BE49-F238E27FC236}">
                <a16:creationId xmlns:a16="http://schemas.microsoft.com/office/drawing/2014/main" id="{E1E6AB60-F124-3A41-9649-31C6A0E56A5B}"/>
              </a:ext>
            </a:extLst>
          </p:cNvPr>
          <p:cNvSpPr/>
          <p:nvPr/>
        </p:nvSpPr>
        <p:spPr>
          <a:xfrm>
            <a:off x="7682594"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1" name="Rectangle 10">
            <a:extLst>
              <a:ext uri="{FF2B5EF4-FFF2-40B4-BE49-F238E27FC236}">
                <a16:creationId xmlns:a16="http://schemas.microsoft.com/office/drawing/2014/main" id="{BEC3EF25-05DB-7449-87E2-4BA538B7F28E}"/>
              </a:ext>
            </a:extLst>
          </p:cNvPr>
          <p:cNvSpPr/>
          <p:nvPr/>
        </p:nvSpPr>
        <p:spPr>
          <a:xfrm>
            <a:off x="7682594"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2" name="Rectangle 11">
            <a:extLst>
              <a:ext uri="{FF2B5EF4-FFF2-40B4-BE49-F238E27FC236}">
                <a16:creationId xmlns:a16="http://schemas.microsoft.com/office/drawing/2014/main" id="{42B7AE40-3376-A940-93B8-D537FF7D0F5E}"/>
              </a:ext>
            </a:extLst>
          </p:cNvPr>
          <p:cNvSpPr/>
          <p:nvPr/>
        </p:nvSpPr>
        <p:spPr>
          <a:xfrm>
            <a:off x="7707089" y="248036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3" name="Rectangle 12">
            <a:extLst>
              <a:ext uri="{FF2B5EF4-FFF2-40B4-BE49-F238E27FC236}">
                <a16:creationId xmlns:a16="http://schemas.microsoft.com/office/drawing/2014/main" id="{3CB16A52-A7AE-2843-8017-850FCBF9CCBE}"/>
              </a:ext>
            </a:extLst>
          </p:cNvPr>
          <p:cNvSpPr/>
          <p:nvPr/>
        </p:nvSpPr>
        <p:spPr>
          <a:xfrm>
            <a:off x="7682594" y="48167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4" name="Rectangle 13">
            <a:extLst>
              <a:ext uri="{FF2B5EF4-FFF2-40B4-BE49-F238E27FC236}">
                <a16:creationId xmlns:a16="http://schemas.microsoft.com/office/drawing/2014/main" id="{FC350EF4-4233-1A4B-BCBB-27C2E31CDB02}"/>
              </a:ext>
            </a:extLst>
          </p:cNvPr>
          <p:cNvSpPr/>
          <p:nvPr/>
        </p:nvSpPr>
        <p:spPr>
          <a:xfrm>
            <a:off x="4659089" y="1159529"/>
            <a:ext cx="1360714" cy="440872"/>
          </a:xfrm>
          <a:prstGeom prst="rect">
            <a:avLst/>
          </a:prstGeom>
          <a:solidFill>
            <a:schemeClr val="bg2">
              <a:lumMod val="9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5" name="Rectangle 14">
            <a:extLst>
              <a:ext uri="{FF2B5EF4-FFF2-40B4-BE49-F238E27FC236}">
                <a16:creationId xmlns:a16="http://schemas.microsoft.com/office/drawing/2014/main" id="{0E28453C-CAFB-8C41-99BF-27191CD8AB2D}"/>
              </a:ext>
            </a:extLst>
          </p:cNvPr>
          <p:cNvSpPr/>
          <p:nvPr/>
        </p:nvSpPr>
        <p:spPr>
          <a:xfrm>
            <a:off x="4659089" y="16004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7" name="Rectangle 16">
            <a:extLst>
              <a:ext uri="{FF2B5EF4-FFF2-40B4-BE49-F238E27FC236}">
                <a16:creationId xmlns:a16="http://schemas.microsoft.com/office/drawing/2014/main" id="{533F43E7-1577-0E47-A096-9184A1B94120}"/>
              </a:ext>
            </a:extLst>
          </p:cNvPr>
          <p:cNvSpPr/>
          <p:nvPr/>
        </p:nvSpPr>
        <p:spPr>
          <a:xfrm>
            <a:off x="4659089" y="2038429"/>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D4B16C9-9EA5-C647-B911-156AD5E5768E}"/>
              </a:ext>
            </a:extLst>
          </p:cNvPr>
          <p:cNvSpPr/>
          <p:nvPr/>
        </p:nvSpPr>
        <p:spPr>
          <a:xfrm>
            <a:off x="4659089" y="24793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cxnSp>
        <p:nvCxnSpPr>
          <p:cNvPr id="16" name="Straight Arrow Connector 15">
            <a:extLst>
              <a:ext uri="{FF2B5EF4-FFF2-40B4-BE49-F238E27FC236}">
                <a16:creationId xmlns:a16="http://schemas.microsoft.com/office/drawing/2014/main" id="{2D16626A-09A4-3A49-8A56-2D4D42D6922E}"/>
              </a:ext>
            </a:extLst>
          </p:cNvPr>
          <p:cNvCxnSpPr>
            <a:cxnSpLocks/>
          </p:cNvCxnSpPr>
          <p:nvPr/>
        </p:nvCxnSpPr>
        <p:spPr>
          <a:xfrm flipH="1" flipV="1">
            <a:off x="4114800" y="4506686"/>
            <a:ext cx="3347357" cy="146957"/>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8E366AEB-46B6-1841-9B46-AB146E183A37}"/>
              </a:ext>
            </a:extLst>
          </p:cNvPr>
          <p:cNvSpPr txBox="1"/>
          <p:nvPr/>
        </p:nvSpPr>
        <p:spPr>
          <a:xfrm>
            <a:off x="762000" y="5593080"/>
            <a:ext cx="1233030" cy="584775"/>
          </a:xfrm>
          <a:prstGeom prst="rect">
            <a:avLst/>
          </a:prstGeom>
          <a:noFill/>
        </p:spPr>
        <p:txBody>
          <a:bodyPr wrap="none" rtlCol="0">
            <a:spAutoFit/>
          </a:bodyPr>
          <a:lstStyle/>
          <a:p>
            <a:r>
              <a:rPr lang="en-US" sz="3200" dirty="0">
                <a:latin typeface="Helvetica" pitchFamily="2" charset="0"/>
              </a:rPr>
              <a:t>Client</a:t>
            </a:r>
          </a:p>
        </p:txBody>
      </p:sp>
    </p:spTree>
    <p:extLst>
      <p:ext uri="{BB962C8B-B14F-4D97-AF65-F5344CB8AC3E}">
        <p14:creationId xmlns:p14="http://schemas.microsoft.com/office/powerpoint/2010/main" val="144067524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1A5A5-1CA4-574B-BD50-D67DF0E140C5}"/>
              </a:ext>
            </a:extLst>
          </p:cNvPr>
          <p:cNvSpPr>
            <a:spLocks noGrp="1"/>
          </p:cNvSpPr>
          <p:nvPr>
            <p:ph type="title"/>
          </p:nvPr>
        </p:nvSpPr>
        <p:spPr/>
        <p:txBody>
          <a:bodyPr/>
          <a:lstStyle/>
          <a:p>
            <a:r>
              <a:rPr lang="en-US" dirty="0"/>
              <a:t>Asynchronous Delegation – Comparison to </a:t>
            </a:r>
            <a:r>
              <a:rPr lang="en-US" dirty="0" err="1"/>
              <a:t>Gepard</a:t>
            </a:r>
            <a:endParaRPr lang="en-US" dirty="0"/>
          </a:p>
        </p:txBody>
      </p:sp>
      <p:pic>
        <p:nvPicPr>
          <p:cNvPr id="7" name="Picture 6">
            <a:extLst>
              <a:ext uri="{FF2B5EF4-FFF2-40B4-BE49-F238E27FC236}">
                <a16:creationId xmlns:a16="http://schemas.microsoft.com/office/drawing/2014/main" id="{707A1D1A-84D0-1E4D-8F3A-5590D315FBFD}"/>
              </a:ext>
            </a:extLst>
          </p:cNvPr>
          <p:cNvPicPr>
            <a:picLocks noChangeAspect="1"/>
          </p:cNvPicPr>
          <p:nvPr/>
        </p:nvPicPr>
        <p:blipFill>
          <a:blip r:embed="rId2" cstate="hqprint">
            <a:biLevel thresh="50000"/>
            <a:extLst>
              <a:ext uri="{BEBA8EAE-BF5A-486C-A8C5-ECC9F3942E4B}">
                <a14:imgProps xmlns:a14="http://schemas.microsoft.com/office/drawing/2010/main">
                  <a14:imgLayer r:embed="rId3">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0" y="3026108"/>
            <a:ext cx="4548188" cy="3411141"/>
          </a:xfrm>
          <a:prstGeom prst="rect">
            <a:avLst/>
          </a:prstGeom>
        </p:spPr>
      </p:pic>
      <p:sp>
        <p:nvSpPr>
          <p:cNvPr id="8" name="Rectangle 7">
            <a:extLst>
              <a:ext uri="{FF2B5EF4-FFF2-40B4-BE49-F238E27FC236}">
                <a16:creationId xmlns:a16="http://schemas.microsoft.com/office/drawing/2014/main" id="{B90C7009-49B9-6645-BA0D-0FE505358AA5}"/>
              </a:ext>
            </a:extLst>
          </p:cNvPr>
          <p:cNvSpPr/>
          <p:nvPr/>
        </p:nvSpPr>
        <p:spPr>
          <a:xfrm>
            <a:off x="7707089" y="16004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9" name="Rectangle 8">
            <a:extLst>
              <a:ext uri="{FF2B5EF4-FFF2-40B4-BE49-F238E27FC236}">
                <a16:creationId xmlns:a16="http://schemas.microsoft.com/office/drawing/2014/main" id="{D4A96847-2BFE-BC43-B34B-B7D5911E4AA6}"/>
              </a:ext>
            </a:extLst>
          </p:cNvPr>
          <p:cNvSpPr/>
          <p:nvPr/>
        </p:nvSpPr>
        <p:spPr>
          <a:xfrm>
            <a:off x="7707089" y="2041273"/>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0" name="Rectangle 9">
            <a:extLst>
              <a:ext uri="{FF2B5EF4-FFF2-40B4-BE49-F238E27FC236}">
                <a16:creationId xmlns:a16="http://schemas.microsoft.com/office/drawing/2014/main" id="{E1E6AB60-F124-3A41-9649-31C6A0E56A5B}"/>
              </a:ext>
            </a:extLst>
          </p:cNvPr>
          <p:cNvSpPr/>
          <p:nvPr/>
        </p:nvSpPr>
        <p:spPr>
          <a:xfrm>
            <a:off x="7682594" y="39349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1" name="Rectangle 10">
            <a:extLst>
              <a:ext uri="{FF2B5EF4-FFF2-40B4-BE49-F238E27FC236}">
                <a16:creationId xmlns:a16="http://schemas.microsoft.com/office/drawing/2014/main" id="{BEC3EF25-05DB-7449-87E2-4BA538B7F28E}"/>
              </a:ext>
            </a:extLst>
          </p:cNvPr>
          <p:cNvSpPr/>
          <p:nvPr/>
        </p:nvSpPr>
        <p:spPr>
          <a:xfrm>
            <a:off x="7682594" y="43758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2" name="Rectangle 11">
            <a:extLst>
              <a:ext uri="{FF2B5EF4-FFF2-40B4-BE49-F238E27FC236}">
                <a16:creationId xmlns:a16="http://schemas.microsoft.com/office/drawing/2014/main" id="{42B7AE40-3376-A940-93B8-D537FF7D0F5E}"/>
              </a:ext>
            </a:extLst>
          </p:cNvPr>
          <p:cNvSpPr/>
          <p:nvPr/>
        </p:nvSpPr>
        <p:spPr>
          <a:xfrm>
            <a:off x="7707089" y="2480365"/>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16</a:t>
            </a:r>
          </a:p>
        </p:txBody>
      </p:sp>
      <p:sp>
        <p:nvSpPr>
          <p:cNvPr id="13" name="Rectangle 12">
            <a:extLst>
              <a:ext uri="{FF2B5EF4-FFF2-40B4-BE49-F238E27FC236}">
                <a16:creationId xmlns:a16="http://schemas.microsoft.com/office/drawing/2014/main" id="{3CB16A52-A7AE-2843-8017-850FCBF9CCBE}"/>
              </a:ext>
            </a:extLst>
          </p:cNvPr>
          <p:cNvSpPr/>
          <p:nvPr/>
        </p:nvSpPr>
        <p:spPr>
          <a:xfrm>
            <a:off x="7682594" y="48167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4" name="Rectangle 13">
            <a:extLst>
              <a:ext uri="{FF2B5EF4-FFF2-40B4-BE49-F238E27FC236}">
                <a16:creationId xmlns:a16="http://schemas.microsoft.com/office/drawing/2014/main" id="{FC350EF4-4233-1A4B-BCBB-27C2E31CDB02}"/>
              </a:ext>
            </a:extLst>
          </p:cNvPr>
          <p:cNvSpPr/>
          <p:nvPr/>
        </p:nvSpPr>
        <p:spPr>
          <a:xfrm>
            <a:off x="4659089" y="115952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5" name="Rectangle 14">
            <a:extLst>
              <a:ext uri="{FF2B5EF4-FFF2-40B4-BE49-F238E27FC236}">
                <a16:creationId xmlns:a16="http://schemas.microsoft.com/office/drawing/2014/main" id="{0E28453C-CAFB-8C41-99BF-27191CD8AB2D}"/>
              </a:ext>
            </a:extLst>
          </p:cNvPr>
          <p:cNvSpPr/>
          <p:nvPr/>
        </p:nvSpPr>
        <p:spPr>
          <a:xfrm>
            <a:off x="4659089" y="16004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7" name="Rectangle 16">
            <a:extLst>
              <a:ext uri="{FF2B5EF4-FFF2-40B4-BE49-F238E27FC236}">
                <a16:creationId xmlns:a16="http://schemas.microsoft.com/office/drawing/2014/main" id="{533F43E7-1577-0E47-A096-9184A1B94120}"/>
              </a:ext>
            </a:extLst>
          </p:cNvPr>
          <p:cNvSpPr/>
          <p:nvPr/>
        </p:nvSpPr>
        <p:spPr>
          <a:xfrm>
            <a:off x="4659089" y="2038429"/>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D4B16C9-9EA5-C647-B911-156AD5E5768E}"/>
              </a:ext>
            </a:extLst>
          </p:cNvPr>
          <p:cNvSpPr/>
          <p:nvPr/>
        </p:nvSpPr>
        <p:spPr>
          <a:xfrm>
            <a:off x="4659089" y="2479301"/>
            <a:ext cx="1360714" cy="440872"/>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cxnSp>
        <p:nvCxnSpPr>
          <p:cNvPr id="16" name="Straight Arrow Connector 15">
            <a:extLst>
              <a:ext uri="{FF2B5EF4-FFF2-40B4-BE49-F238E27FC236}">
                <a16:creationId xmlns:a16="http://schemas.microsoft.com/office/drawing/2014/main" id="{2D16626A-09A4-3A49-8A56-2D4D42D6922E}"/>
              </a:ext>
            </a:extLst>
          </p:cNvPr>
          <p:cNvCxnSpPr>
            <a:cxnSpLocks/>
          </p:cNvCxnSpPr>
          <p:nvPr/>
        </p:nvCxnSpPr>
        <p:spPr>
          <a:xfrm>
            <a:off x="6253843" y="1812471"/>
            <a:ext cx="1389971" cy="979715"/>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97266209-0244-0E47-852A-74DE81A2586E}"/>
              </a:ext>
            </a:extLst>
          </p:cNvPr>
          <p:cNvSpPr txBox="1"/>
          <p:nvPr/>
        </p:nvSpPr>
        <p:spPr>
          <a:xfrm>
            <a:off x="762000" y="5593080"/>
            <a:ext cx="1233030" cy="584775"/>
          </a:xfrm>
          <a:prstGeom prst="rect">
            <a:avLst/>
          </a:prstGeom>
          <a:noFill/>
        </p:spPr>
        <p:txBody>
          <a:bodyPr wrap="none" rtlCol="0">
            <a:spAutoFit/>
          </a:bodyPr>
          <a:lstStyle/>
          <a:p>
            <a:r>
              <a:rPr lang="en-US" sz="3200" dirty="0">
                <a:latin typeface="Helvetica" pitchFamily="2" charset="0"/>
              </a:rPr>
              <a:t>Client</a:t>
            </a:r>
          </a:p>
        </p:txBody>
      </p:sp>
    </p:spTree>
    <p:extLst>
      <p:ext uri="{BB962C8B-B14F-4D97-AF65-F5344CB8AC3E}">
        <p14:creationId xmlns:p14="http://schemas.microsoft.com/office/powerpoint/2010/main" val="91754992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Asynchronous Dedicated Delegation</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92868" y="455988"/>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0" y="2616408"/>
            <a:ext cx="4548188" cy="3411141"/>
          </a:xfrm>
          <a:prstGeom prst="rect">
            <a:avLst/>
          </a:prstGeom>
        </p:spPr>
      </p:pic>
      <p:cxnSp>
        <p:nvCxnSpPr>
          <p:cNvPr id="4" name="Straight Connector 3">
            <a:extLst>
              <a:ext uri="{FF2B5EF4-FFF2-40B4-BE49-F238E27FC236}">
                <a16:creationId xmlns:a16="http://schemas.microsoft.com/office/drawing/2014/main" id="{77B543D8-89C4-1244-BDC4-16D8EE0D38B0}"/>
              </a:ext>
            </a:extLst>
          </p:cNvPr>
          <p:cNvCxnSpPr/>
          <p:nvPr/>
        </p:nvCxnSpPr>
        <p:spPr>
          <a:xfrm>
            <a:off x="4548188" y="1548911"/>
            <a:ext cx="0" cy="3696644"/>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5B469E4-6AA7-2243-A9FB-95D88921285B}"/>
              </a:ext>
            </a:extLst>
          </p:cNvPr>
          <p:cNvCxnSpPr>
            <a:cxnSpLocks/>
          </p:cNvCxnSpPr>
          <p:nvPr/>
        </p:nvCxnSpPr>
        <p:spPr>
          <a:xfrm flipH="1">
            <a:off x="4548188" y="5245555"/>
            <a:ext cx="6538912"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0978C59D-59CC-C14F-8182-716738BD08D5}"/>
              </a:ext>
            </a:extLst>
          </p:cNvPr>
          <p:cNvSpPr/>
          <p:nvPr/>
        </p:nvSpPr>
        <p:spPr>
          <a:xfrm>
            <a:off x="7072716" y="1839308"/>
            <a:ext cx="2188027" cy="506303"/>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Polling</a:t>
            </a:r>
          </a:p>
        </p:txBody>
      </p:sp>
      <p:sp>
        <p:nvSpPr>
          <p:cNvPr id="14" name="Rectangle 13">
            <a:extLst>
              <a:ext uri="{FF2B5EF4-FFF2-40B4-BE49-F238E27FC236}">
                <a16:creationId xmlns:a16="http://schemas.microsoft.com/office/drawing/2014/main" id="{6DF865D2-3371-024F-B0F0-51683D5C23B3}"/>
              </a:ext>
            </a:extLst>
          </p:cNvPr>
          <p:cNvSpPr/>
          <p:nvPr/>
        </p:nvSpPr>
        <p:spPr>
          <a:xfrm>
            <a:off x="4686300" y="3945997"/>
            <a:ext cx="1910430" cy="517565"/>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Generate Requests</a:t>
            </a:r>
          </a:p>
        </p:txBody>
      </p:sp>
      <p:sp>
        <p:nvSpPr>
          <p:cNvPr id="15" name="Rectangle 14">
            <a:extLst>
              <a:ext uri="{FF2B5EF4-FFF2-40B4-BE49-F238E27FC236}">
                <a16:creationId xmlns:a16="http://schemas.microsoft.com/office/drawing/2014/main" id="{E67B6490-9211-A04A-8AC9-18F443A3AD34}"/>
              </a:ext>
            </a:extLst>
          </p:cNvPr>
          <p:cNvSpPr/>
          <p:nvPr/>
        </p:nvSpPr>
        <p:spPr>
          <a:xfrm>
            <a:off x="6596738" y="3945996"/>
            <a:ext cx="1175656" cy="517565"/>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Handle Response</a:t>
            </a:r>
          </a:p>
        </p:txBody>
      </p:sp>
      <p:sp>
        <p:nvSpPr>
          <p:cNvPr id="11" name="Rectangle 10">
            <a:extLst>
              <a:ext uri="{FF2B5EF4-FFF2-40B4-BE49-F238E27FC236}">
                <a16:creationId xmlns:a16="http://schemas.microsoft.com/office/drawing/2014/main" id="{9FACEC07-BBC7-3B41-BC69-8AE16A7F5FDF}"/>
              </a:ext>
            </a:extLst>
          </p:cNvPr>
          <p:cNvSpPr/>
          <p:nvPr/>
        </p:nvSpPr>
        <p:spPr>
          <a:xfrm>
            <a:off x="4754072" y="1838889"/>
            <a:ext cx="2316200" cy="517565"/>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Execution</a:t>
            </a:r>
          </a:p>
        </p:txBody>
      </p:sp>
      <p:sp>
        <p:nvSpPr>
          <p:cNvPr id="16" name="Rectangle 15">
            <a:extLst>
              <a:ext uri="{FF2B5EF4-FFF2-40B4-BE49-F238E27FC236}">
                <a16:creationId xmlns:a16="http://schemas.microsoft.com/office/drawing/2014/main" id="{90DDC38B-2AC2-6343-A18A-0C1AF278F8D9}"/>
              </a:ext>
            </a:extLst>
          </p:cNvPr>
          <p:cNvSpPr/>
          <p:nvPr/>
        </p:nvSpPr>
        <p:spPr>
          <a:xfrm>
            <a:off x="8950091" y="3945994"/>
            <a:ext cx="2048545" cy="513164"/>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Generate Requests</a:t>
            </a:r>
          </a:p>
        </p:txBody>
      </p:sp>
      <p:sp>
        <p:nvSpPr>
          <p:cNvPr id="3" name="TextBox 2">
            <a:extLst>
              <a:ext uri="{FF2B5EF4-FFF2-40B4-BE49-F238E27FC236}">
                <a16:creationId xmlns:a16="http://schemas.microsoft.com/office/drawing/2014/main" id="{E5C7A21A-6C40-FB45-B0FC-F5003F5F727A}"/>
              </a:ext>
            </a:extLst>
          </p:cNvPr>
          <p:cNvSpPr txBox="1"/>
          <p:nvPr/>
        </p:nvSpPr>
        <p:spPr>
          <a:xfrm>
            <a:off x="1107911" y="2844225"/>
            <a:ext cx="1391728" cy="584775"/>
          </a:xfrm>
          <a:prstGeom prst="rect">
            <a:avLst/>
          </a:prstGeom>
          <a:noFill/>
        </p:spPr>
        <p:txBody>
          <a:bodyPr wrap="none" rtlCol="0">
            <a:spAutoFit/>
          </a:bodyPr>
          <a:lstStyle/>
          <a:p>
            <a:r>
              <a:rPr lang="en-US" sz="3200" dirty="0">
                <a:latin typeface="Helvetica" pitchFamily="2" charset="0"/>
              </a:rPr>
              <a:t>Server</a:t>
            </a:r>
          </a:p>
        </p:txBody>
      </p:sp>
      <p:sp>
        <p:nvSpPr>
          <p:cNvPr id="17" name="TextBox 16">
            <a:extLst>
              <a:ext uri="{FF2B5EF4-FFF2-40B4-BE49-F238E27FC236}">
                <a16:creationId xmlns:a16="http://schemas.microsoft.com/office/drawing/2014/main" id="{1B509F62-3913-6040-8F5B-BAE29C257039}"/>
              </a:ext>
            </a:extLst>
          </p:cNvPr>
          <p:cNvSpPr txBox="1"/>
          <p:nvPr/>
        </p:nvSpPr>
        <p:spPr>
          <a:xfrm>
            <a:off x="1104900" y="4953167"/>
            <a:ext cx="1233030" cy="584775"/>
          </a:xfrm>
          <a:prstGeom prst="rect">
            <a:avLst/>
          </a:prstGeom>
          <a:noFill/>
        </p:spPr>
        <p:txBody>
          <a:bodyPr wrap="none" rtlCol="0">
            <a:spAutoFit/>
          </a:bodyPr>
          <a:lstStyle/>
          <a:p>
            <a:r>
              <a:rPr lang="en-US" sz="3200" dirty="0">
                <a:latin typeface="Helvetica" pitchFamily="2" charset="0"/>
              </a:rPr>
              <a:t>Client</a:t>
            </a:r>
          </a:p>
        </p:txBody>
      </p:sp>
      <p:sp>
        <p:nvSpPr>
          <p:cNvPr id="18" name="TextBox 17">
            <a:extLst>
              <a:ext uri="{FF2B5EF4-FFF2-40B4-BE49-F238E27FC236}">
                <a16:creationId xmlns:a16="http://schemas.microsoft.com/office/drawing/2014/main" id="{D68F3AC5-C6CD-024A-910E-18D5217E8C95}"/>
              </a:ext>
            </a:extLst>
          </p:cNvPr>
          <p:cNvSpPr txBox="1"/>
          <p:nvPr/>
        </p:nvSpPr>
        <p:spPr>
          <a:xfrm>
            <a:off x="7201129" y="5445080"/>
            <a:ext cx="1080167" cy="584775"/>
          </a:xfrm>
          <a:prstGeom prst="rect">
            <a:avLst/>
          </a:prstGeom>
          <a:noFill/>
        </p:spPr>
        <p:txBody>
          <a:bodyPr wrap="none" rtlCol="0">
            <a:spAutoFit/>
          </a:bodyPr>
          <a:lstStyle/>
          <a:p>
            <a:r>
              <a:rPr lang="en-US" sz="3200" dirty="0">
                <a:latin typeface="Helvetica" pitchFamily="2" charset="0"/>
              </a:rPr>
              <a:t>Time</a:t>
            </a:r>
          </a:p>
        </p:txBody>
      </p:sp>
      <p:sp>
        <p:nvSpPr>
          <p:cNvPr id="19" name="Rectangle 18">
            <a:extLst>
              <a:ext uri="{FF2B5EF4-FFF2-40B4-BE49-F238E27FC236}">
                <a16:creationId xmlns:a16="http://schemas.microsoft.com/office/drawing/2014/main" id="{298583E4-0F0A-1741-9E30-CD826994B7DB}"/>
              </a:ext>
            </a:extLst>
          </p:cNvPr>
          <p:cNvSpPr/>
          <p:nvPr/>
        </p:nvSpPr>
        <p:spPr>
          <a:xfrm>
            <a:off x="7774436" y="3945995"/>
            <a:ext cx="1175656" cy="517565"/>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Write Requests</a:t>
            </a:r>
          </a:p>
        </p:txBody>
      </p:sp>
      <p:sp>
        <p:nvSpPr>
          <p:cNvPr id="20" name="Rectangle 19">
            <a:extLst>
              <a:ext uri="{FF2B5EF4-FFF2-40B4-BE49-F238E27FC236}">
                <a16:creationId xmlns:a16="http://schemas.microsoft.com/office/drawing/2014/main" id="{99F5F5D1-06DA-DE4D-8431-511EF60C544F}"/>
              </a:ext>
            </a:extLst>
          </p:cNvPr>
          <p:cNvSpPr/>
          <p:nvPr/>
        </p:nvSpPr>
        <p:spPr>
          <a:xfrm>
            <a:off x="9272514" y="1839117"/>
            <a:ext cx="1726119" cy="517565"/>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Execution</a:t>
            </a:r>
          </a:p>
        </p:txBody>
      </p:sp>
    </p:spTree>
    <p:extLst>
      <p:ext uri="{BB962C8B-B14F-4D97-AF65-F5344CB8AC3E}">
        <p14:creationId xmlns:p14="http://schemas.microsoft.com/office/powerpoint/2010/main" val="287359440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39A8A-1416-6946-9B9D-C703D6E34B03}"/>
              </a:ext>
            </a:extLst>
          </p:cNvPr>
          <p:cNvSpPr>
            <a:spLocks noGrp="1"/>
          </p:cNvSpPr>
          <p:nvPr>
            <p:ph type="title"/>
          </p:nvPr>
        </p:nvSpPr>
        <p:spPr/>
        <p:txBody>
          <a:bodyPr/>
          <a:lstStyle/>
          <a:p>
            <a:r>
              <a:rPr lang="en-US" dirty="0"/>
              <a:t>Asynchronous Dedicated Delegation - Benchmark</a:t>
            </a:r>
          </a:p>
        </p:txBody>
      </p:sp>
      <p:sp>
        <p:nvSpPr>
          <p:cNvPr id="3" name="Content Placeholder 2">
            <a:extLst>
              <a:ext uri="{FF2B5EF4-FFF2-40B4-BE49-F238E27FC236}">
                <a16:creationId xmlns:a16="http://schemas.microsoft.com/office/drawing/2014/main" id="{5543CEAD-B0B9-7D4D-A9D1-99462A4432CE}"/>
              </a:ext>
            </a:extLst>
          </p:cNvPr>
          <p:cNvSpPr>
            <a:spLocks noGrp="1"/>
          </p:cNvSpPr>
          <p:nvPr>
            <p:ph idx="1"/>
          </p:nvPr>
        </p:nvSpPr>
        <p:spPr/>
        <p:txBody>
          <a:bodyPr/>
          <a:lstStyle/>
          <a:p>
            <a:r>
              <a:rPr lang="en-US" dirty="0"/>
              <a:t>Allocate (1) 64Byte variable per server</a:t>
            </a:r>
          </a:p>
          <a:p>
            <a:r>
              <a:rPr lang="en-US" dirty="0"/>
              <a:t>Vary the number of servers</a:t>
            </a:r>
          </a:p>
          <a:p>
            <a:r>
              <a:rPr lang="en-US" dirty="0"/>
              <a:t>Total core count sums to 56</a:t>
            </a:r>
          </a:p>
          <a:p>
            <a:r>
              <a:rPr lang="en-US" dirty="0"/>
              <a:t>Clients select a server at random and delegate an increment function continuously for 3 seconds</a:t>
            </a:r>
          </a:p>
          <a:p>
            <a:r>
              <a:rPr lang="en-US" dirty="0"/>
              <a:t>Count the total number of operations</a:t>
            </a:r>
          </a:p>
          <a:p>
            <a:r>
              <a:rPr lang="en-US" dirty="0"/>
              <a:t>Harmonic mean of 10 trials</a:t>
            </a:r>
          </a:p>
          <a:p>
            <a:r>
              <a:rPr lang="en-US" dirty="0"/>
              <a:t>16 Request Lines unless otherwise mentioned</a:t>
            </a:r>
          </a:p>
        </p:txBody>
      </p:sp>
    </p:spTree>
    <p:extLst>
      <p:ext uri="{BB962C8B-B14F-4D97-AF65-F5344CB8AC3E}">
        <p14:creationId xmlns:p14="http://schemas.microsoft.com/office/powerpoint/2010/main" val="327954161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map&#10;&#10;Description automatically generated">
            <a:extLst>
              <a:ext uri="{FF2B5EF4-FFF2-40B4-BE49-F238E27FC236}">
                <a16:creationId xmlns:a16="http://schemas.microsoft.com/office/drawing/2014/main" id="{DB864EBD-D9FE-1341-996F-7F3100A4B1C9}"/>
              </a:ext>
            </a:extLst>
          </p:cNvPr>
          <p:cNvPicPr>
            <a:picLocks noChangeAspect="1"/>
          </p:cNvPicPr>
          <p:nvPr/>
        </p:nvPicPr>
        <p:blipFill rotWithShape="1">
          <a:blip r:embed="rId3"/>
          <a:srcRect l="710" b="717"/>
          <a:stretch/>
        </p:blipFill>
        <p:spPr>
          <a:xfrm>
            <a:off x="2334986" y="1468398"/>
            <a:ext cx="8752113" cy="5246767"/>
          </a:xfrm>
          <a:prstGeom prst="rect">
            <a:avLst/>
          </a:prstGeom>
        </p:spPr>
      </p:pic>
      <p:sp>
        <p:nvSpPr>
          <p:cNvPr id="2" name="Title 1">
            <a:extLst>
              <a:ext uri="{FF2B5EF4-FFF2-40B4-BE49-F238E27FC236}">
                <a16:creationId xmlns:a16="http://schemas.microsoft.com/office/drawing/2014/main" id="{EFEEFCD9-FFFD-9341-80CA-2EF4D7568ABD}"/>
              </a:ext>
            </a:extLst>
          </p:cNvPr>
          <p:cNvSpPr>
            <a:spLocks noGrp="1"/>
          </p:cNvSpPr>
          <p:nvPr>
            <p:ph type="title"/>
          </p:nvPr>
        </p:nvSpPr>
        <p:spPr/>
        <p:txBody>
          <a:bodyPr/>
          <a:lstStyle/>
          <a:p>
            <a:r>
              <a:rPr lang="en-US" dirty="0"/>
              <a:t>Asynchronous Dedicated Delegation – Why Hold a Request Reserve?</a:t>
            </a:r>
          </a:p>
        </p:txBody>
      </p:sp>
    </p:spTree>
    <p:extLst>
      <p:ext uri="{BB962C8B-B14F-4D97-AF65-F5344CB8AC3E}">
        <p14:creationId xmlns:p14="http://schemas.microsoft.com/office/powerpoint/2010/main" val="373425264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B906-25FF-7245-8333-3A126D3CA1DC}"/>
              </a:ext>
            </a:extLst>
          </p:cNvPr>
          <p:cNvSpPr>
            <a:spLocks noGrp="1"/>
          </p:cNvSpPr>
          <p:nvPr>
            <p:ph type="title"/>
          </p:nvPr>
        </p:nvSpPr>
        <p:spPr/>
        <p:txBody>
          <a:bodyPr/>
          <a:lstStyle/>
          <a:p>
            <a:r>
              <a:rPr lang="en-US" dirty="0"/>
              <a:t>Asynchronous Dedicated Delegation – Request Reserve Implementation</a:t>
            </a:r>
          </a:p>
        </p:txBody>
      </p:sp>
      <p:pic>
        <p:nvPicPr>
          <p:cNvPr id="4" name="Picture 3">
            <a:extLst>
              <a:ext uri="{FF2B5EF4-FFF2-40B4-BE49-F238E27FC236}">
                <a16:creationId xmlns:a16="http://schemas.microsoft.com/office/drawing/2014/main" id="{26E0ADE4-C389-6D42-B8C4-346D9B5B7983}"/>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587828" y="2748524"/>
            <a:ext cx="4548188" cy="3411141"/>
          </a:xfrm>
          <a:prstGeom prst="rect">
            <a:avLst/>
          </a:prstGeom>
        </p:spPr>
      </p:pic>
      <p:sp>
        <p:nvSpPr>
          <p:cNvPr id="5" name="Rectangle 4">
            <a:extLst>
              <a:ext uri="{FF2B5EF4-FFF2-40B4-BE49-F238E27FC236}">
                <a16:creationId xmlns:a16="http://schemas.microsoft.com/office/drawing/2014/main" id="{35BF9180-7D82-1948-9141-DBD6E1F0AC68}"/>
              </a:ext>
            </a:extLst>
          </p:cNvPr>
          <p:cNvSpPr/>
          <p:nvPr/>
        </p:nvSpPr>
        <p:spPr>
          <a:xfrm>
            <a:off x="6237515" y="1682043"/>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6" name="Rectangle 5">
            <a:extLst>
              <a:ext uri="{FF2B5EF4-FFF2-40B4-BE49-F238E27FC236}">
                <a16:creationId xmlns:a16="http://schemas.microsoft.com/office/drawing/2014/main" id="{FCB2001C-BFDE-2C44-B04B-1314DB921959}"/>
              </a:ext>
            </a:extLst>
          </p:cNvPr>
          <p:cNvSpPr/>
          <p:nvPr/>
        </p:nvSpPr>
        <p:spPr>
          <a:xfrm>
            <a:off x="6237515" y="212291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7" name="Rectangle 6">
            <a:extLst>
              <a:ext uri="{FF2B5EF4-FFF2-40B4-BE49-F238E27FC236}">
                <a16:creationId xmlns:a16="http://schemas.microsoft.com/office/drawing/2014/main" id="{781E5447-4E25-2C42-BF3D-8ED47648469B}"/>
              </a:ext>
            </a:extLst>
          </p:cNvPr>
          <p:cNvSpPr/>
          <p:nvPr/>
        </p:nvSpPr>
        <p:spPr>
          <a:xfrm>
            <a:off x="6213020" y="401662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8" name="Rectangle 7">
            <a:extLst>
              <a:ext uri="{FF2B5EF4-FFF2-40B4-BE49-F238E27FC236}">
                <a16:creationId xmlns:a16="http://schemas.microsoft.com/office/drawing/2014/main" id="{6BA0BC3F-90C9-DB47-B64D-AD8085BE219A}"/>
              </a:ext>
            </a:extLst>
          </p:cNvPr>
          <p:cNvSpPr/>
          <p:nvPr/>
        </p:nvSpPr>
        <p:spPr>
          <a:xfrm>
            <a:off x="6213020" y="445749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9" name="Rectangle 8">
            <a:extLst>
              <a:ext uri="{FF2B5EF4-FFF2-40B4-BE49-F238E27FC236}">
                <a16:creationId xmlns:a16="http://schemas.microsoft.com/office/drawing/2014/main" id="{9CCFCEBB-BA29-DC45-915A-725C766BEB1A}"/>
              </a:ext>
            </a:extLst>
          </p:cNvPr>
          <p:cNvSpPr/>
          <p:nvPr/>
        </p:nvSpPr>
        <p:spPr>
          <a:xfrm>
            <a:off x="6237515" y="25620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0" name="Rectangle 9">
            <a:extLst>
              <a:ext uri="{FF2B5EF4-FFF2-40B4-BE49-F238E27FC236}">
                <a16:creationId xmlns:a16="http://schemas.microsoft.com/office/drawing/2014/main" id="{BA5CE733-E1BE-0B4A-9AF9-7214F392EF17}"/>
              </a:ext>
            </a:extLst>
          </p:cNvPr>
          <p:cNvSpPr/>
          <p:nvPr/>
        </p:nvSpPr>
        <p:spPr>
          <a:xfrm>
            <a:off x="6213020" y="489836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1" name="Rectangle 10">
            <a:extLst>
              <a:ext uri="{FF2B5EF4-FFF2-40B4-BE49-F238E27FC236}">
                <a16:creationId xmlns:a16="http://schemas.microsoft.com/office/drawing/2014/main" id="{664838E0-4D2A-8447-A8AA-035135DADF49}"/>
              </a:ext>
            </a:extLst>
          </p:cNvPr>
          <p:cNvSpPr/>
          <p:nvPr/>
        </p:nvSpPr>
        <p:spPr>
          <a:xfrm>
            <a:off x="3026231" y="1469774"/>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2" name="Rectangle 11">
            <a:extLst>
              <a:ext uri="{FF2B5EF4-FFF2-40B4-BE49-F238E27FC236}">
                <a16:creationId xmlns:a16="http://schemas.microsoft.com/office/drawing/2014/main" id="{57386E3A-036B-664A-B356-E44CF9909F96}"/>
              </a:ext>
            </a:extLst>
          </p:cNvPr>
          <p:cNvSpPr/>
          <p:nvPr/>
        </p:nvSpPr>
        <p:spPr>
          <a:xfrm>
            <a:off x="3026231" y="1910646"/>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3" name="Rectangle 12">
            <a:extLst>
              <a:ext uri="{FF2B5EF4-FFF2-40B4-BE49-F238E27FC236}">
                <a16:creationId xmlns:a16="http://schemas.microsoft.com/office/drawing/2014/main" id="{BE65E371-3F33-E34E-A41D-1CF5029CBFB3}"/>
              </a:ext>
            </a:extLst>
          </p:cNvPr>
          <p:cNvSpPr/>
          <p:nvPr/>
        </p:nvSpPr>
        <p:spPr>
          <a:xfrm>
            <a:off x="3026231" y="2348674"/>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4" name="Rectangle 13">
            <a:extLst>
              <a:ext uri="{FF2B5EF4-FFF2-40B4-BE49-F238E27FC236}">
                <a16:creationId xmlns:a16="http://schemas.microsoft.com/office/drawing/2014/main" id="{AE202F88-E2AE-AF47-887F-C27A69FAFB63}"/>
              </a:ext>
            </a:extLst>
          </p:cNvPr>
          <p:cNvSpPr/>
          <p:nvPr/>
        </p:nvSpPr>
        <p:spPr>
          <a:xfrm>
            <a:off x="3026231" y="2789546"/>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16" name="Rectangle 15">
            <a:extLst>
              <a:ext uri="{FF2B5EF4-FFF2-40B4-BE49-F238E27FC236}">
                <a16:creationId xmlns:a16="http://schemas.microsoft.com/office/drawing/2014/main" id="{88320B73-DA00-534B-B44C-DF35427A18E8}"/>
              </a:ext>
            </a:extLst>
          </p:cNvPr>
          <p:cNvSpPr/>
          <p:nvPr/>
        </p:nvSpPr>
        <p:spPr>
          <a:xfrm>
            <a:off x="6716489" y="219367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17" name="Rectangle 16">
            <a:extLst>
              <a:ext uri="{FF2B5EF4-FFF2-40B4-BE49-F238E27FC236}">
                <a16:creationId xmlns:a16="http://schemas.microsoft.com/office/drawing/2014/main" id="{2B8EDAB0-8C02-AB4A-9227-59A846D5D051}"/>
              </a:ext>
            </a:extLst>
          </p:cNvPr>
          <p:cNvSpPr/>
          <p:nvPr/>
        </p:nvSpPr>
        <p:spPr>
          <a:xfrm>
            <a:off x="6716489" y="263454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EB97001-9955-7C4D-9AD1-210A1061AAA5}"/>
              </a:ext>
            </a:extLst>
          </p:cNvPr>
          <p:cNvSpPr/>
          <p:nvPr/>
        </p:nvSpPr>
        <p:spPr>
          <a:xfrm>
            <a:off x="6691994" y="452825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9" name="Rectangle 18">
            <a:extLst>
              <a:ext uri="{FF2B5EF4-FFF2-40B4-BE49-F238E27FC236}">
                <a16:creationId xmlns:a16="http://schemas.microsoft.com/office/drawing/2014/main" id="{DB4CE492-D1EE-604B-BEB3-33A520C41C8F}"/>
              </a:ext>
            </a:extLst>
          </p:cNvPr>
          <p:cNvSpPr/>
          <p:nvPr/>
        </p:nvSpPr>
        <p:spPr>
          <a:xfrm>
            <a:off x="6691994" y="496913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0" name="Rectangle 19">
            <a:extLst>
              <a:ext uri="{FF2B5EF4-FFF2-40B4-BE49-F238E27FC236}">
                <a16:creationId xmlns:a16="http://schemas.microsoft.com/office/drawing/2014/main" id="{9C7DBD96-CAE2-924D-A9E6-3F0FD754A846}"/>
              </a:ext>
            </a:extLst>
          </p:cNvPr>
          <p:cNvSpPr/>
          <p:nvPr/>
        </p:nvSpPr>
        <p:spPr>
          <a:xfrm>
            <a:off x="6716489" y="3073640"/>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21" name="Rectangle 20">
            <a:extLst>
              <a:ext uri="{FF2B5EF4-FFF2-40B4-BE49-F238E27FC236}">
                <a16:creationId xmlns:a16="http://schemas.microsoft.com/office/drawing/2014/main" id="{1EE98A72-C718-854A-8929-4C9DE546A59A}"/>
              </a:ext>
            </a:extLst>
          </p:cNvPr>
          <p:cNvSpPr/>
          <p:nvPr/>
        </p:nvSpPr>
        <p:spPr>
          <a:xfrm>
            <a:off x="6691994" y="541000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22" name="Rectangle 21">
            <a:extLst>
              <a:ext uri="{FF2B5EF4-FFF2-40B4-BE49-F238E27FC236}">
                <a16:creationId xmlns:a16="http://schemas.microsoft.com/office/drawing/2014/main" id="{A97ED91E-89BB-5D49-B12C-78E87BC4E540}"/>
              </a:ext>
            </a:extLst>
          </p:cNvPr>
          <p:cNvSpPr/>
          <p:nvPr/>
        </p:nvSpPr>
        <p:spPr>
          <a:xfrm>
            <a:off x="3505205" y="1981407"/>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23" name="Rectangle 22">
            <a:extLst>
              <a:ext uri="{FF2B5EF4-FFF2-40B4-BE49-F238E27FC236}">
                <a16:creationId xmlns:a16="http://schemas.microsoft.com/office/drawing/2014/main" id="{36066236-2B1F-9D43-AD9A-2896162A62A1}"/>
              </a:ext>
            </a:extLst>
          </p:cNvPr>
          <p:cNvSpPr/>
          <p:nvPr/>
        </p:nvSpPr>
        <p:spPr>
          <a:xfrm>
            <a:off x="3505205" y="2422279"/>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4" name="Rectangle 23">
            <a:extLst>
              <a:ext uri="{FF2B5EF4-FFF2-40B4-BE49-F238E27FC236}">
                <a16:creationId xmlns:a16="http://schemas.microsoft.com/office/drawing/2014/main" id="{BD729EBB-80E6-6641-B420-267C1F87B23A}"/>
              </a:ext>
            </a:extLst>
          </p:cNvPr>
          <p:cNvSpPr/>
          <p:nvPr/>
        </p:nvSpPr>
        <p:spPr>
          <a:xfrm>
            <a:off x="3505205" y="2860307"/>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5" name="Rectangle 24">
            <a:extLst>
              <a:ext uri="{FF2B5EF4-FFF2-40B4-BE49-F238E27FC236}">
                <a16:creationId xmlns:a16="http://schemas.microsoft.com/office/drawing/2014/main" id="{D577FE97-E512-3845-9A42-721A37694DE3}"/>
              </a:ext>
            </a:extLst>
          </p:cNvPr>
          <p:cNvSpPr/>
          <p:nvPr/>
        </p:nvSpPr>
        <p:spPr>
          <a:xfrm>
            <a:off x="3505205" y="3301179"/>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6" name="Rectangle 25">
            <a:extLst>
              <a:ext uri="{FF2B5EF4-FFF2-40B4-BE49-F238E27FC236}">
                <a16:creationId xmlns:a16="http://schemas.microsoft.com/office/drawing/2014/main" id="{E360F331-E527-A346-A752-0E785444A3EA}"/>
              </a:ext>
            </a:extLst>
          </p:cNvPr>
          <p:cNvSpPr/>
          <p:nvPr/>
        </p:nvSpPr>
        <p:spPr>
          <a:xfrm>
            <a:off x="7271660" y="27815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27" name="Rectangle 26">
            <a:extLst>
              <a:ext uri="{FF2B5EF4-FFF2-40B4-BE49-F238E27FC236}">
                <a16:creationId xmlns:a16="http://schemas.microsoft.com/office/drawing/2014/main" id="{7557144C-4C69-2C40-B017-ED7673C2F6FC}"/>
              </a:ext>
            </a:extLst>
          </p:cNvPr>
          <p:cNvSpPr/>
          <p:nvPr/>
        </p:nvSpPr>
        <p:spPr>
          <a:xfrm>
            <a:off x="7271660" y="3222373"/>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8" name="Rectangle 27">
            <a:extLst>
              <a:ext uri="{FF2B5EF4-FFF2-40B4-BE49-F238E27FC236}">
                <a16:creationId xmlns:a16="http://schemas.microsoft.com/office/drawing/2014/main" id="{0EBC5E3D-8B71-4F4F-9432-A5B14115B8E8}"/>
              </a:ext>
            </a:extLst>
          </p:cNvPr>
          <p:cNvSpPr/>
          <p:nvPr/>
        </p:nvSpPr>
        <p:spPr>
          <a:xfrm>
            <a:off x="7247165" y="51160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29" name="Rectangle 28">
            <a:extLst>
              <a:ext uri="{FF2B5EF4-FFF2-40B4-BE49-F238E27FC236}">
                <a16:creationId xmlns:a16="http://schemas.microsoft.com/office/drawing/2014/main" id="{B8E43EC7-A024-074C-A523-EF0E6920CF99}"/>
              </a:ext>
            </a:extLst>
          </p:cNvPr>
          <p:cNvSpPr/>
          <p:nvPr/>
        </p:nvSpPr>
        <p:spPr>
          <a:xfrm>
            <a:off x="7247165" y="55569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0" name="Rectangle 29">
            <a:extLst>
              <a:ext uri="{FF2B5EF4-FFF2-40B4-BE49-F238E27FC236}">
                <a16:creationId xmlns:a16="http://schemas.microsoft.com/office/drawing/2014/main" id="{65EF6E95-4431-B546-9D8F-9EE751874B22}"/>
              </a:ext>
            </a:extLst>
          </p:cNvPr>
          <p:cNvSpPr/>
          <p:nvPr/>
        </p:nvSpPr>
        <p:spPr>
          <a:xfrm>
            <a:off x="7271660" y="366146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31" name="Rectangle 30">
            <a:extLst>
              <a:ext uri="{FF2B5EF4-FFF2-40B4-BE49-F238E27FC236}">
                <a16:creationId xmlns:a16="http://schemas.microsoft.com/office/drawing/2014/main" id="{42001618-6FEA-824F-8582-77850133E7F2}"/>
              </a:ext>
            </a:extLst>
          </p:cNvPr>
          <p:cNvSpPr/>
          <p:nvPr/>
        </p:nvSpPr>
        <p:spPr>
          <a:xfrm>
            <a:off x="7247165" y="59978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32" name="Rectangle 31">
            <a:extLst>
              <a:ext uri="{FF2B5EF4-FFF2-40B4-BE49-F238E27FC236}">
                <a16:creationId xmlns:a16="http://schemas.microsoft.com/office/drawing/2014/main" id="{38CF08F1-AA68-7844-8BDA-D84B135D536C}"/>
              </a:ext>
            </a:extLst>
          </p:cNvPr>
          <p:cNvSpPr/>
          <p:nvPr/>
        </p:nvSpPr>
        <p:spPr>
          <a:xfrm>
            <a:off x="4060376" y="2569232"/>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33" name="Rectangle 32">
            <a:extLst>
              <a:ext uri="{FF2B5EF4-FFF2-40B4-BE49-F238E27FC236}">
                <a16:creationId xmlns:a16="http://schemas.microsoft.com/office/drawing/2014/main" id="{C4A56E07-8301-0741-A5D6-D1756D7B33AB}"/>
              </a:ext>
            </a:extLst>
          </p:cNvPr>
          <p:cNvSpPr/>
          <p:nvPr/>
        </p:nvSpPr>
        <p:spPr>
          <a:xfrm>
            <a:off x="4060376" y="3010104"/>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4" name="Rectangle 33">
            <a:extLst>
              <a:ext uri="{FF2B5EF4-FFF2-40B4-BE49-F238E27FC236}">
                <a16:creationId xmlns:a16="http://schemas.microsoft.com/office/drawing/2014/main" id="{55F22FDC-15A2-3640-B315-41A5DEE20D00}"/>
              </a:ext>
            </a:extLst>
          </p:cNvPr>
          <p:cNvSpPr/>
          <p:nvPr/>
        </p:nvSpPr>
        <p:spPr>
          <a:xfrm>
            <a:off x="4060376" y="3448132"/>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5" name="Rectangle 34">
            <a:extLst>
              <a:ext uri="{FF2B5EF4-FFF2-40B4-BE49-F238E27FC236}">
                <a16:creationId xmlns:a16="http://schemas.microsoft.com/office/drawing/2014/main" id="{E8C1598A-EB68-824B-BDBB-5E1C187514DE}"/>
              </a:ext>
            </a:extLst>
          </p:cNvPr>
          <p:cNvSpPr/>
          <p:nvPr/>
        </p:nvSpPr>
        <p:spPr>
          <a:xfrm>
            <a:off x="4060376" y="3889004"/>
            <a:ext cx="1360714" cy="440872"/>
          </a:xfrm>
          <a:prstGeom prst="rect">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pic>
        <p:nvPicPr>
          <p:cNvPr id="36" name="Picture 35">
            <a:extLst>
              <a:ext uri="{FF2B5EF4-FFF2-40B4-BE49-F238E27FC236}">
                <a16:creationId xmlns:a16="http://schemas.microsoft.com/office/drawing/2014/main" id="{C2080701-F511-A349-9B79-5EDAA9F699A3}"/>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8507736" y="2263487"/>
            <a:ext cx="3129088" cy="2346816"/>
          </a:xfrm>
          <a:prstGeom prst="rect">
            <a:avLst/>
          </a:prstGeom>
        </p:spPr>
      </p:pic>
      <p:pic>
        <p:nvPicPr>
          <p:cNvPr id="37" name="Picture 36">
            <a:extLst>
              <a:ext uri="{FF2B5EF4-FFF2-40B4-BE49-F238E27FC236}">
                <a16:creationId xmlns:a16="http://schemas.microsoft.com/office/drawing/2014/main" id="{469701BC-FE45-CE42-BB9C-4BF64FAFD19D}"/>
              </a:ext>
            </a:extLst>
          </p:cNvPr>
          <p:cNvPicPr>
            <a:picLocks noChangeAspect="1"/>
          </p:cNvPicPr>
          <p:nvPr/>
        </p:nvPicPr>
        <p:blipFill>
          <a:blip r:embed="rId3" cstate="hqprint">
            <a:biLevel thresh="50000"/>
            <a:extLst>
              <a:ext uri="{BEBA8EAE-BF5A-486C-A8C5-ECC9F3942E4B}">
                <a14:imgProps xmlns:a14="http://schemas.microsoft.com/office/drawing/2010/main">
                  <a14:imgLayer r:embed="rId6">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8834305" y="2555029"/>
            <a:ext cx="3129088" cy="2346816"/>
          </a:xfrm>
          <a:prstGeom prst="rect">
            <a:avLst/>
          </a:prstGeom>
        </p:spPr>
      </p:pic>
      <p:pic>
        <p:nvPicPr>
          <p:cNvPr id="38" name="Picture 37">
            <a:extLst>
              <a:ext uri="{FF2B5EF4-FFF2-40B4-BE49-F238E27FC236}">
                <a16:creationId xmlns:a16="http://schemas.microsoft.com/office/drawing/2014/main" id="{9748C365-4FCA-3F46-AD3B-32966576C5B5}"/>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9313279" y="2839796"/>
            <a:ext cx="3129088" cy="2346816"/>
          </a:xfrm>
          <a:prstGeom prst="rect">
            <a:avLst/>
          </a:prstGeom>
        </p:spPr>
      </p:pic>
      <p:sp>
        <p:nvSpPr>
          <p:cNvPr id="39" name="TextBox 38">
            <a:extLst>
              <a:ext uri="{FF2B5EF4-FFF2-40B4-BE49-F238E27FC236}">
                <a16:creationId xmlns:a16="http://schemas.microsoft.com/office/drawing/2014/main" id="{2A9EFA14-0E34-5141-893E-7A35B063FCB8}"/>
              </a:ext>
            </a:extLst>
          </p:cNvPr>
          <p:cNvSpPr txBox="1"/>
          <p:nvPr/>
        </p:nvSpPr>
        <p:spPr>
          <a:xfrm>
            <a:off x="457199" y="5099244"/>
            <a:ext cx="1495922" cy="707886"/>
          </a:xfrm>
          <a:prstGeom prst="rect">
            <a:avLst/>
          </a:prstGeom>
          <a:noFill/>
        </p:spPr>
        <p:txBody>
          <a:bodyPr wrap="none" rtlCol="0">
            <a:spAutoFit/>
          </a:bodyPr>
          <a:lstStyle/>
          <a:p>
            <a:r>
              <a:rPr lang="en-US" sz="4000" dirty="0">
                <a:latin typeface="Helvetica" pitchFamily="2" charset="0"/>
              </a:rPr>
              <a:t>Client</a:t>
            </a:r>
          </a:p>
        </p:txBody>
      </p:sp>
      <p:sp>
        <p:nvSpPr>
          <p:cNvPr id="40" name="TextBox 39">
            <a:extLst>
              <a:ext uri="{FF2B5EF4-FFF2-40B4-BE49-F238E27FC236}">
                <a16:creationId xmlns:a16="http://schemas.microsoft.com/office/drawing/2014/main" id="{C9B462BC-6989-CA47-817D-EDF5EDB5424A}"/>
              </a:ext>
            </a:extLst>
          </p:cNvPr>
          <p:cNvSpPr txBox="1"/>
          <p:nvPr/>
        </p:nvSpPr>
        <p:spPr>
          <a:xfrm>
            <a:off x="9473158" y="4528259"/>
            <a:ext cx="1952779" cy="707886"/>
          </a:xfrm>
          <a:prstGeom prst="rect">
            <a:avLst/>
          </a:prstGeom>
          <a:noFill/>
        </p:spPr>
        <p:txBody>
          <a:bodyPr wrap="none" rtlCol="0">
            <a:spAutoFit/>
          </a:bodyPr>
          <a:lstStyle/>
          <a:p>
            <a:r>
              <a:rPr lang="en-US" sz="4000" dirty="0">
                <a:latin typeface="Helvetica" pitchFamily="2" charset="0"/>
              </a:rPr>
              <a:t>Servers</a:t>
            </a:r>
          </a:p>
        </p:txBody>
      </p:sp>
    </p:spTree>
    <p:extLst>
      <p:ext uri="{BB962C8B-B14F-4D97-AF65-F5344CB8AC3E}">
        <p14:creationId xmlns:p14="http://schemas.microsoft.com/office/powerpoint/2010/main" val="18125763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12594" y="700053"/>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821906" y="700051"/>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7523242" y="700052"/>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223058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341930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460802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579674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698546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817418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cxnSp>
        <p:nvCxnSpPr>
          <p:cNvPr id="17" name="Straight Connector 16">
            <a:extLst>
              <a:ext uri="{FF2B5EF4-FFF2-40B4-BE49-F238E27FC236}">
                <a16:creationId xmlns:a16="http://schemas.microsoft.com/office/drawing/2014/main" id="{8304AC1F-67B5-0747-8334-604AE036246A}"/>
              </a:ext>
            </a:extLst>
          </p:cNvPr>
          <p:cNvCxnSpPr/>
          <p:nvPr/>
        </p:nvCxnSpPr>
        <p:spPr>
          <a:xfrm flipH="1">
            <a:off x="2230582" y="3200400"/>
            <a:ext cx="207818" cy="1385455"/>
          </a:xfrm>
          <a:prstGeom prst="line">
            <a:avLst/>
          </a:prstGeom>
          <a:ln w="60325"/>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23594D86-2E61-474D-8787-5A1D7A9593D6}"/>
              </a:ext>
            </a:extLst>
          </p:cNvPr>
          <p:cNvCxnSpPr>
            <a:cxnSpLocks/>
          </p:cNvCxnSpPr>
          <p:nvPr/>
        </p:nvCxnSpPr>
        <p:spPr>
          <a:xfrm>
            <a:off x="2630424" y="3220076"/>
            <a:ext cx="6732478" cy="1365779"/>
          </a:xfrm>
          <a:prstGeom prst="line">
            <a:avLst/>
          </a:prstGeom>
          <a:ln w="60325"/>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1B6405A9-C264-634D-8296-908CCF5AFE04}"/>
              </a:ext>
            </a:extLst>
          </p:cNvPr>
          <p:cNvCxnSpPr>
            <a:cxnSpLocks/>
          </p:cNvCxnSpPr>
          <p:nvPr/>
        </p:nvCxnSpPr>
        <p:spPr>
          <a:xfrm flipH="1">
            <a:off x="2230582" y="3200400"/>
            <a:ext cx="3147788" cy="1385454"/>
          </a:xfrm>
          <a:prstGeom prst="line">
            <a:avLst/>
          </a:prstGeom>
          <a:ln w="60325"/>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E9FCB031-13AC-5B44-A37C-841533593CD1}"/>
              </a:ext>
            </a:extLst>
          </p:cNvPr>
          <p:cNvCxnSpPr>
            <a:cxnSpLocks/>
          </p:cNvCxnSpPr>
          <p:nvPr/>
        </p:nvCxnSpPr>
        <p:spPr>
          <a:xfrm>
            <a:off x="5796742" y="3220076"/>
            <a:ext cx="3566160" cy="1365778"/>
          </a:xfrm>
          <a:prstGeom prst="line">
            <a:avLst/>
          </a:prstGeom>
          <a:ln w="60325"/>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898123E3-595C-8047-8F69-C0C4637D0B24}"/>
              </a:ext>
            </a:extLst>
          </p:cNvPr>
          <p:cNvCxnSpPr>
            <a:cxnSpLocks/>
          </p:cNvCxnSpPr>
          <p:nvPr/>
        </p:nvCxnSpPr>
        <p:spPr>
          <a:xfrm flipH="1">
            <a:off x="9362902" y="3093997"/>
            <a:ext cx="390698" cy="1491857"/>
          </a:xfrm>
          <a:prstGeom prst="line">
            <a:avLst/>
          </a:prstGeom>
          <a:ln w="60325"/>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EA727EA5-0ACB-DE47-BA58-BB1ED9A74626}"/>
              </a:ext>
            </a:extLst>
          </p:cNvPr>
          <p:cNvCxnSpPr>
            <a:cxnSpLocks/>
          </p:cNvCxnSpPr>
          <p:nvPr/>
        </p:nvCxnSpPr>
        <p:spPr>
          <a:xfrm flipH="1">
            <a:off x="2225889" y="3093996"/>
            <a:ext cx="7244515" cy="1491858"/>
          </a:xfrm>
          <a:prstGeom prst="line">
            <a:avLst/>
          </a:prstGeom>
          <a:ln w="60325"/>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2237503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B5E94-021A-9B45-B0E5-A626CBDBA5D5}"/>
              </a:ext>
            </a:extLst>
          </p:cNvPr>
          <p:cNvSpPr>
            <a:spLocks noGrp="1"/>
          </p:cNvSpPr>
          <p:nvPr>
            <p:ph type="title"/>
          </p:nvPr>
        </p:nvSpPr>
        <p:spPr/>
        <p:txBody>
          <a:bodyPr/>
          <a:lstStyle/>
          <a:p>
            <a:r>
              <a:rPr lang="en-US" dirty="0"/>
              <a:t>Asynchronous Dedicated Delegation – Pending Request Queue Length</a:t>
            </a:r>
          </a:p>
        </p:txBody>
      </p:sp>
      <p:pic>
        <p:nvPicPr>
          <p:cNvPr id="4" name="Picture 3">
            <a:extLst>
              <a:ext uri="{FF2B5EF4-FFF2-40B4-BE49-F238E27FC236}">
                <a16:creationId xmlns:a16="http://schemas.microsoft.com/office/drawing/2014/main" id="{58614D07-7B88-A14B-8C7D-64E8A6C925FB}"/>
              </a:ext>
            </a:extLst>
          </p:cNvPr>
          <p:cNvPicPr>
            <a:picLocks noChangeAspect="1"/>
          </p:cNvPicPr>
          <p:nvPr/>
        </p:nvPicPr>
        <p:blipFill>
          <a:blip r:embed="rId3"/>
          <a:stretch>
            <a:fillRect/>
          </a:stretch>
        </p:blipFill>
        <p:spPr>
          <a:xfrm>
            <a:off x="2633516" y="1468398"/>
            <a:ext cx="8731170" cy="5245839"/>
          </a:xfrm>
          <a:prstGeom prst="rect">
            <a:avLst/>
          </a:prstGeom>
        </p:spPr>
      </p:pic>
    </p:spTree>
    <p:extLst>
      <p:ext uri="{BB962C8B-B14F-4D97-AF65-F5344CB8AC3E}">
        <p14:creationId xmlns:p14="http://schemas.microsoft.com/office/powerpoint/2010/main" val="180984973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7299D4C-2D20-D748-8021-F04594440CBD}"/>
              </a:ext>
            </a:extLst>
          </p:cNvPr>
          <p:cNvPicPr>
            <a:picLocks noChangeAspect="1"/>
          </p:cNvPicPr>
          <p:nvPr/>
        </p:nvPicPr>
        <p:blipFill>
          <a:blip r:embed="rId2"/>
          <a:stretch>
            <a:fillRect/>
          </a:stretch>
        </p:blipFill>
        <p:spPr>
          <a:xfrm>
            <a:off x="2563586" y="1307920"/>
            <a:ext cx="9031514" cy="5423080"/>
          </a:xfrm>
          <a:prstGeom prst="rect">
            <a:avLst/>
          </a:prstGeom>
        </p:spPr>
      </p:pic>
      <p:sp>
        <p:nvSpPr>
          <p:cNvPr id="2" name="Title 1">
            <a:extLst>
              <a:ext uri="{FF2B5EF4-FFF2-40B4-BE49-F238E27FC236}">
                <a16:creationId xmlns:a16="http://schemas.microsoft.com/office/drawing/2014/main" id="{BE05C4DB-5177-FC49-8332-6B2EB02B2E31}"/>
              </a:ext>
            </a:extLst>
          </p:cNvPr>
          <p:cNvSpPr>
            <a:spLocks noGrp="1"/>
          </p:cNvSpPr>
          <p:nvPr>
            <p:ph type="title"/>
          </p:nvPr>
        </p:nvSpPr>
        <p:spPr/>
        <p:txBody>
          <a:bodyPr/>
          <a:lstStyle/>
          <a:p>
            <a:r>
              <a:rPr lang="en-US" dirty="0"/>
              <a:t>Asynchronous Dedicated Delegation – Pending Request Queue Length</a:t>
            </a:r>
          </a:p>
        </p:txBody>
      </p:sp>
      <p:sp>
        <p:nvSpPr>
          <p:cNvPr id="5" name="TextBox 4">
            <a:extLst>
              <a:ext uri="{FF2B5EF4-FFF2-40B4-BE49-F238E27FC236}">
                <a16:creationId xmlns:a16="http://schemas.microsoft.com/office/drawing/2014/main" id="{814A8FB6-7DD2-044F-8CBC-140E02DF3225}"/>
              </a:ext>
            </a:extLst>
          </p:cNvPr>
          <p:cNvSpPr txBox="1"/>
          <p:nvPr/>
        </p:nvSpPr>
        <p:spPr>
          <a:xfrm>
            <a:off x="422552" y="3234630"/>
            <a:ext cx="1824538" cy="1569660"/>
          </a:xfrm>
          <a:prstGeom prst="rect">
            <a:avLst/>
          </a:prstGeom>
          <a:noFill/>
        </p:spPr>
        <p:txBody>
          <a:bodyPr wrap="none" rtlCol="0">
            <a:spAutoFit/>
          </a:bodyPr>
          <a:lstStyle/>
          <a:p>
            <a:r>
              <a:rPr lang="en-US" sz="3200" dirty="0">
                <a:latin typeface="Helvetica" pitchFamily="2" charset="0"/>
              </a:rPr>
              <a:t>16 </a:t>
            </a:r>
          </a:p>
          <a:p>
            <a:r>
              <a:rPr lang="en-US" sz="3200" dirty="0">
                <a:latin typeface="Helvetica" pitchFamily="2" charset="0"/>
              </a:rPr>
              <a:t>Request </a:t>
            </a:r>
          </a:p>
          <a:p>
            <a:r>
              <a:rPr lang="en-US" sz="3200" dirty="0">
                <a:latin typeface="Helvetica" pitchFamily="2" charset="0"/>
              </a:rPr>
              <a:t>Lines</a:t>
            </a:r>
          </a:p>
        </p:txBody>
      </p:sp>
    </p:spTree>
    <p:extLst>
      <p:ext uri="{BB962C8B-B14F-4D97-AF65-F5344CB8AC3E}">
        <p14:creationId xmlns:p14="http://schemas.microsoft.com/office/powerpoint/2010/main" val="409928200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B096DDB-B9E5-3F4E-8C20-EB0C7EDD1C26}"/>
              </a:ext>
            </a:extLst>
          </p:cNvPr>
          <p:cNvPicPr>
            <a:picLocks noChangeAspect="1"/>
          </p:cNvPicPr>
          <p:nvPr/>
        </p:nvPicPr>
        <p:blipFill>
          <a:blip r:embed="rId2"/>
          <a:stretch>
            <a:fillRect/>
          </a:stretch>
        </p:blipFill>
        <p:spPr>
          <a:xfrm>
            <a:off x="2577010" y="1289956"/>
            <a:ext cx="9341939" cy="5568043"/>
          </a:xfrm>
          <a:prstGeom prst="rect">
            <a:avLst/>
          </a:prstGeom>
        </p:spPr>
      </p:pic>
      <p:sp>
        <p:nvSpPr>
          <p:cNvPr id="2" name="Title 1">
            <a:extLst>
              <a:ext uri="{FF2B5EF4-FFF2-40B4-BE49-F238E27FC236}">
                <a16:creationId xmlns:a16="http://schemas.microsoft.com/office/drawing/2014/main" id="{BE05C4DB-5177-FC49-8332-6B2EB02B2E31}"/>
              </a:ext>
            </a:extLst>
          </p:cNvPr>
          <p:cNvSpPr>
            <a:spLocks noGrp="1"/>
          </p:cNvSpPr>
          <p:nvPr>
            <p:ph type="title"/>
          </p:nvPr>
        </p:nvSpPr>
        <p:spPr/>
        <p:txBody>
          <a:bodyPr/>
          <a:lstStyle/>
          <a:p>
            <a:r>
              <a:rPr lang="en-US" dirty="0"/>
              <a:t>Asynchronous Dedicated Delegation – Pending Request Queue Length</a:t>
            </a:r>
          </a:p>
        </p:txBody>
      </p:sp>
      <p:sp>
        <p:nvSpPr>
          <p:cNvPr id="5" name="TextBox 4">
            <a:extLst>
              <a:ext uri="{FF2B5EF4-FFF2-40B4-BE49-F238E27FC236}">
                <a16:creationId xmlns:a16="http://schemas.microsoft.com/office/drawing/2014/main" id="{74DCD82D-633A-F744-9E2C-4C97270A6AD9}"/>
              </a:ext>
            </a:extLst>
          </p:cNvPr>
          <p:cNvSpPr txBox="1"/>
          <p:nvPr/>
        </p:nvSpPr>
        <p:spPr>
          <a:xfrm>
            <a:off x="436521" y="3289147"/>
            <a:ext cx="1824538" cy="1569660"/>
          </a:xfrm>
          <a:prstGeom prst="rect">
            <a:avLst/>
          </a:prstGeom>
          <a:noFill/>
        </p:spPr>
        <p:txBody>
          <a:bodyPr wrap="none" rtlCol="0">
            <a:spAutoFit/>
          </a:bodyPr>
          <a:lstStyle/>
          <a:p>
            <a:r>
              <a:rPr lang="en-US" sz="3200" dirty="0">
                <a:latin typeface="Helvetica" pitchFamily="2" charset="0"/>
              </a:rPr>
              <a:t>8 </a:t>
            </a:r>
          </a:p>
          <a:p>
            <a:r>
              <a:rPr lang="en-US" sz="3200" dirty="0">
                <a:latin typeface="Helvetica" pitchFamily="2" charset="0"/>
              </a:rPr>
              <a:t>Request </a:t>
            </a:r>
          </a:p>
          <a:p>
            <a:r>
              <a:rPr lang="en-US" sz="3200" dirty="0">
                <a:latin typeface="Helvetica" pitchFamily="2" charset="0"/>
              </a:rPr>
              <a:t>Lines</a:t>
            </a:r>
          </a:p>
        </p:txBody>
      </p:sp>
    </p:spTree>
    <p:extLst>
      <p:ext uri="{BB962C8B-B14F-4D97-AF65-F5344CB8AC3E}">
        <p14:creationId xmlns:p14="http://schemas.microsoft.com/office/powerpoint/2010/main" val="247700865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map&#10;&#10;Description automatically generated">
            <a:extLst>
              <a:ext uri="{FF2B5EF4-FFF2-40B4-BE49-F238E27FC236}">
                <a16:creationId xmlns:a16="http://schemas.microsoft.com/office/drawing/2014/main" id="{FF012A2F-C1B0-7B46-B4BD-442D515BF408}"/>
              </a:ext>
            </a:extLst>
          </p:cNvPr>
          <p:cNvPicPr>
            <a:picLocks noChangeAspect="1"/>
          </p:cNvPicPr>
          <p:nvPr/>
        </p:nvPicPr>
        <p:blipFill>
          <a:blip r:embed="rId2"/>
          <a:stretch>
            <a:fillRect/>
          </a:stretch>
        </p:blipFill>
        <p:spPr>
          <a:xfrm>
            <a:off x="2530929" y="1463392"/>
            <a:ext cx="9044214" cy="5394608"/>
          </a:xfrm>
          <a:prstGeom prst="rect">
            <a:avLst/>
          </a:prstGeom>
        </p:spPr>
      </p:pic>
      <p:sp>
        <p:nvSpPr>
          <p:cNvPr id="2" name="Title 1">
            <a:extLst>
              <a:ext uri="{FF2B5EF4-FFF2-40B4-BE49-F238E27FC236}">
                <a16:creationId xmlns:a16="http://schemas.microsoft.com/office/drawing/2014/main" id="{BE05C4DB-5177-FC49-8332-6B2EB02B2E31}"/>
              </a:ext>
            </a:extLst>
          </p:cNvPr>
          <p:cNvSpPr>
            <a:spLocks noGrp="1"/>
          </p:cNvSpPr>
          <p:nvPr>
            <p:ph type="title"/>
          </p:nvPr>
        </p:nvSpPr>
        <p:spPr/>
        <p:txBody>
          <a:bodyPr/>
          <a:lstStyle/>
          <a:p>
            <a:r>
              <a:rPr lang="en-US" dirty="0"/>
              <a:t>Asynchronous Dedicated Delegation – Pending Request Queue Length</a:t>
            </a:r>
          </a:p>
        </p:txBody>
      </p:sp>
      <p:sp>
        <p:nvSpPr>
          <p:cNvPr id="6" name="TextBox 5">
            <a:extLst>
              <a:ext uri="{FF2B5EF4-FFF2-40B4-BE49-F238E27FC236}">
                <a16:creationId xmlns:a16="http://schemas.microsoft.com/office/drawing/2014/main" id="{9FD75E8E-6636-5D45-B455-956B1B37A436}"/>
              </a:ext>
            </a:extLst>
          </p:cNvPr>
          <p:cNvSpPr txBox="1"/>
          <p:nvPr/>
        </p:nvSpPr>
        <p:spPr>
          <a:xfrm>
            <a:off x="413481" y="3375866"/>
            <a:ext cx="1824538" cy="1569660"/>
          </a:xfrm>
          <a:prstGeom prst="rect">
            <a:avLst/>
          </a:prstGeom>
          <a:noFill/>
        </p:spPr>
        <p:txBody>
          <a:bodyPr wrap="none" rtlCol="0">
            <a:spAutoFit/>
          </a:bodyPr>
          <a:lstStyle/>
          <a:p>
            <a:r>
              <a:rPr lang="en-US" sz="3200" dirty="0">
                <a:latin typeface="Helvetica" pitchFamily="2" charset="0"/>
              </a:rPr>
              <a:t>4 </a:t>
            </a:r>
          </a:p>
          <a:p>
            <a:r>
              <a:rPr lang="en-US" sz="3200" dirty="0">
                <a:latin typeface="Helvetica" pitchFamily="2" charset="0"/>
              </a:rPr>
              <a:t>Request </a:t>
            </a:r>
          </a:p>
          <a:p>
            <a:r>
              <a:rPr lang="en-US" sz="3200" dirty="0">
                <a:latin typeface="Helvetica" pitchFamily="2" charset="0"/>
              </a:rPr>
              <a:t>Lines</a:t>
            </a:r>
          </a:p>
        </p:txBody>
      </p:sp>
    </p:spTree>
    <p:extLst>
      <p:ext uri="{BB962C8B-B14F-4D97-AF65-F5344CB8AC3E}">
        <p14:creationId xmlns:p14="http://schemas.microsoft.com/office/powerpoint/2010/main" val="187928553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map&#10;&#10;Description automatically generated">
            <a:extLst>
              <a:ext uri="{FF2B5EF4-FFF2-40B4-BE49-F238E27FC236}">
                <a16:creationId xmlns:a16="http://schemas.microsoft.com/office/drawing/2014/main" id="{89F56D9A-357E-BF4B-BFE7-7625869880D2}"/>
              </a:ext>
            </a:extLst>
          </p:cNvPr>
          <p:cNvPicPr>
            <a:picLocks noChangeAspect="1"/>
          </p:cNvPicPr>
          <p:nvPr/>
        </p:nvPicPr>
        <p:blipFill>
          <a:blip r:embed="rId3"/>
          <a:stretch>
            <a:fillRect/>
          </a:stretch>
        </p:blipFill>
        <p:spPr>
          <a:xfrm>
            <a:off x="2465614" y="1265747"/>
            <a:ext cx="9145254" cy="5449417"/>
          </a:xfrm>
          <a:prstGeom prst="rect">
            <a:avLst/>
          </a:prstGeom>
        </p:spPr>
      </p:pic>
      <p:sp>
        <p:nvSpPr>
          <p:cNvPr id="2" name="Title 1">
            <a:extLst>
              <a:ext uri="{FF2B5EF4-FFF2-40B4-BE49-F238E27FC236}">
                <a16:creationId xmlns:a16="http://schemas.microsoft.com/office/drawing/2014/main" id="{BE05C4DB-5177-FC49-8332-6B2EB02B2E31}"/>
              </a:ext>
            </a:extLst>
          </p:cNvPr>
          <p:cNvSpPr>
            <a:spLocks noGrp="1"/>
          </p:cNvSpPr>
          <p:nvPr>
            <p:ph type="title"/>
          </p:nvPr>
        </p:nvSpPr>
        <p:spPr/>
        <p:txBody>
          <a:bodyPr/>
          <a:lstStyle/>
          <a:p>
            <a:r>
              <a:rPr lang="en-US" dirty="0"/>
              <a:t>Asynchronous Dedicated Delegation – Number of Request Lines</a:t>
            </a:r>
          </a:p>
        </p:txBody>
      </p:sp>
    </p:spTree>
    <p:extLst>
      <p:ext uri="{BB962C8B-B14F-4D97-AF65-F5344CB8AC3E}">
        <p14:creationId xmlns:p14="http://schemas.microsoft.com/office/powerpoint/2010/main" val="124233713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52EEF72-4FD1-184F-832C-E2B6C9D67BAC}"/>
              </a:ext>
            </a:extLst>
          </p:cNvPr>
          <p:cNvPicPr>
            <a:picLocks noChangeAspect="1"/>
          </p:cNvPicPr>
          <p:nvPr/>
        </p:nvPicPr>
        <p:blipFill>
          <a:blip r:embed="rId3"/>
          <a:stretch>
            <a:fillRect/>
          </a:stretch>
        </p:blipFill>
        <p:spPr>
          <a:xfrm>
            <a:off x="2383971" y="1213293"/>
            <a:ext cx="9446078" cy="5638356"/>
          </a:xfrm>
          <a:prstGeom prst="rect">
            <a:avLst/>
          </a:prstGeom>
        </p:spPr>
      </p:pic>
      <p:sp>
        <p:nvSpPr>
          <p:cNvPr id="2" name="Title 1">
            <a:extLst>
              <a:ext uri="{FF2B5EF4-FFF2-40B4-BE49-F238E27FC236}">
                <a16:creationId xmlns:a16="http://schemas.microsoft.com/office/drawing/2014/main" id="{D6F03B5D-556F-904E-9A8F-6F33F2DF7817}"/>
              </a:ext>
            </a:extLst>
          </p:cNvPr>
          <p:cNvSpPr>
            <a:spLocks noGrp="1"/>
          </p:cNvSpPr>
          <p:nvPr>
            <p:ph type="title"/>
          </p:nvPr>
        </p:nvSpPr>
        <p:spPr/>
        <p:txBody>
          <a:bodyPr/>
          <a:lstStyle/>
          <a:p>
            <a:r>
              <a:rPr lang="en-US" dirty="0"/>
              <a:t>Asynchronous Dedicated Delegation – </a:t>
            </a:r>
            <a:br>
              <a:rPr lang="en-US" dirty="0"/>
            </a:br>
            <a:r>
              <a:rPr lang="en-US" dirty="0"/>
              <a:t>Client and Server Production Rates</a:t>
            </a:r>
          </a:p>
        </p:txBody>
      </p:sp>
    </p:spTree>
    <p:extLst>
      <p:ext uri="{BB962C8B-B14F-4D97-AF65-F5344CB8AC3E}">
        <p14:creationId xmlns:p14="http://schemas.microsoft.com/office/powerpoint/2010/main" val="2490419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looking at the camera&#10;&#10;Description automatically generated">
            <a:extLst>
              <a:ext uri="{FF2B5EF4-FFF2-40B4-BE49-F238E27FC236}">
                <a16:creationId xmlns:a16="http://schemas.microsoft.com/office/drawing/2014/main" id="{36165638-3BDB-EE4A-9BC7-4111CBC91C62}"/>
              </a:ext>
            </a:extLst>
          </p:cNvPr>
          <p:cNvPicPr>
            <a:picLocks noChangeAspect="1"/>
          </p:cNvPicPr>
          <p:nvPr/>
        </p:nvPicPr>
        <p:blipFill>
          <a:blip r:embed="rId3"/>
          <a:stretch>
            <a:fillRect/>
          </a:stretch>
        </p:blipFill>
        <p:spPr>
          <a:xfrm>
            <a:off x="-137160" y="-1"/>
            <a:ext cx="12329160" cy="6858001"/>
          </a:xfrm>
          <a:prstGeom prst="rect">
            <a:avLst/>
          </a:prstGeom>
        </p:spPr>
      </p:pic>
    </p:spTree>
    <p:extLst>
      <p:ext uri="{BB962C8B-B14F-4D97-AF65-F5344CB8AC3E}">
        <p14:creationId xmlns:p14="http://schemas.microsoft.com/office/powerpoint/2010/main" val="270361857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B906-25FF-7245-8333-3A126D3CA1DC}"/>
              </a:ext>
            </a:extLst>
          </p:cNvPr>
          <p:cNvSpPr>
            <a:spLocks noGrp="1"/>
          </p:cNvSpPr>
          <p:nvPr>
            <p:ph type="title"/>
          </p:nvPr>
        </p:nvSpPr>
        <p:spPr/>
        <p:txBody>
          <a:bodyPr/>
          <a:lstStyle/>
          <a:p>
            <a:r>
              <a:rPr lang="en-US" dirty="0"/>
              <a:t>Asynchronous Flat Delegation –Implementation</a:t>
            </a:r>
          </a:p>
        </p:txBody>
      </p:sp>
      <p:pic>
        <p:nvPicPr>
          <p:cNvPr id="4" name="Picture 3">
            <a:extLst>
              <a:ext uri="{FF2B5EF4-FFF2-40B4-BE49-F238E27FC236}">
                <a16:creationId xmlns:a16="http://schemas.microsoft.com/office/drawing/2014/main" id="{26E0ADE4-C389-6D42-B8C4-346D9B5B7983}"/>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587828" y="2748524"/>
            <a:ext cx="4548188" cy="3411141"/>
          </a:xfrm>
          <a:prstGeom prst="rect">
            <a:avLst/>
          </a:prstGeom>
        </p:spPr>
      </p:pic>
      <p:sp>
        <p:nvSpPr>
          <p:cNvPr id="5" name="Rectangle 4">
            <a:extLst>
              <a:ext uri="{FF2B5EF4-FFF2-40B4-BE49-F238E27FC236}">
                <a16:creationId xmlns:a16="http://schemas.microsoft.com/office/drawing/2014/main" id="{35BF9180-7D82-1948-9141-DBD6E1F0AC68}"/>
              </a:ext>
            </a:extLst>
          </p:cNvPr>
          <p:cNvSpPr/>
          <p:nvPr/>
        </p:nvSpPr>
        <p:spPr>
          <a:xfrm>
            <a:off x="6237515" y="168204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6" name="Rectangle 5">
            <a:extLst>
              <a:ext uri="{FF2B5EF4-FFF2-40B4-BE49-F238E27FC236}">
                <a16:creationId xmlns:a16="http://schemas.microsoft.com/office/drawing/2014/main" id="{FCB2001C-BFDE-2C44-B04B-1314DB921959}"/>
              </a:ext>
            </a:extLst>
          </p:cNvPr>
          <p:cNvSpPr/>
          <p:nvPr/>
        </p:nvSpPr>
        <p:spPr>
          <a:xfrm>
            <a:off x="6237515" y="212291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7" name="Rectangle 6">
            <a:extLst>
              <a:ext uri="{FF2B5EF4-FFF2-40B4-BE49-F238E27FC236}">
                <a16:creationId xmlns:a16="http://schemas.microsoft.com/office/drawing/2014/main" id="{781E5447-4E25-2C42-BF3D-8ED47648469B}"/>
              </a:ext>
            </a:extLst>
          </p:cNvPr>
          <p:cNvSpPr/>
          <p:nvPr/>
        </p:nvSpPr>
        <p:spPr>
          <a:xfrm>
            <a:off x="6213020" y="401662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8" name="Rectangle 7">
            <a:extLst>
              <a:ext uri="{FF2B5EF4-FFF2-40B4-BE49-F238E27FC236}">
                <a16:creationId xmlns:a16="http://schemas.microsoft.com/office/drawing/2014/main" id="{6BA0BC3F-90C9-DB47-B64D-AD8085BE219A}"/>
              </a:ext>
            </a:extLst>
          </p:cNvPr>
          <p:cNvSpPr/>
          <p:nvPr/>
        </p:nvSpPr>
        <p:spPr>
          <a:xfrm>
            <a:off x="6213020" y="445749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9" name="Rectangle 8">
            <a:extLst>
              <a:ext uri="{FF2B5EF4-FFF2-40B4-BE49-F238E27FC236}">
                <a16:creationId xmlns:a16="http://schemas.microsoft.com/office/drawing/2014/main" id="{9CCFCEBB-BA29-DC45-915A-725C766BEB1A}"/>
              </a:ext>
            </a:extLst>
          </p:cNvPr>
          <p:cNvSpPr/>
          <p:nvPr/>
        </p:nvSpPr>
        <p:spPr>
          <a:xfrm>
            <a:off x="6237515" y="25620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0" name="Rectangle 9">
            <a:extLst>
              <a:ext uri="{FF2B5EF4-FFF2-40B4-BE49-F238E27FC236}">
                <a16:creationId xmlns:a16="http://schemas.microsoft.com/office/drawing/2014/main" id="{BA5CE733-E1BE-0B4A-9AF9-7214F392EF17}"/>
              </a:ext>
            </a:extLst>
          </p:cNvPr>
          <p:cNvSpPr/>
          <p:nvPr/>
        </p:nvSpPr>
        <p:spPr>
          <a:xfrm>
            <a:off x="6213020" y="489836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1" name="Rectangle 10">
            <a:extLst>
              <a:ext uri="{FF2B5EF4-FFF2-40B4-BE49-F238E27FC236}">
                <a16:creationId xmlns:a16="http://schemas.microsoft.com/office/drawing/2014/main" id="{664838E0-4D2A-8447-A8AA-035135DADF49}"/>
              </a:ext>
            </a:extLst>
          </p:cNvPr>
          <p:cNvSpPr/>
          <p:nvPr/>
        </p:nvSpPr>
        <p:spPr>
          <a:xfrm>
            <a:off x="3026231" y="146977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2" name="Rectangle 11">
            <a:extLst>
              <a:ext uri="{FF2B5EF4-FFF2-40B4-BE49-F238E27FC236}">
                <a16:creationId xmlns:a16="http://schemas.microsoft.com/office/drawing/2014/main" id="{57386E3A-036B-664A-B356-E44CF9909F96}"/>
              </a:ext>
            </a:extLst>
          </p:cNvPr>
          <p:cNvSpPr/>
          <p:nvPr/>
        </p:nvSpPr>
        <p:spPr>
          <a:xfrm>
            <a:off x="3026231" y="19106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3" name="Rectangle 12">
            <a:extLst>
              <a:ext uri="{FF2B5EF4-FFF2-40B4-BE49-F238E27FC236}">
                <a16:creationId xmlns:a16="http://schemas.microsoft.com/office/drawing/2014/main" id="{BE65E371-3F33-E34E-A41D-1CF5029CBFB3}"/>
              </a:ext>
            </a:extLst>
          </p:cNvPr>
          <p:cNvSpPr/>
          <p:nvPr/>
        </p:nvSpPr>
        <p:spPr>
          <a:xfrm>
            <a:off x="3026231" y="234867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4" name="Rectangle 13">
            <a:extLst>
              <a:ext uri="{FF2B5EF4-FFF2-40B4-BE49-F238E27FC236}">
                <a16:creationId xmlns:a16="http://schemas.microsoft.com/office/drawing/2014/main" id="{AE202F88-E2AE-AF47-887F-C27A69FAFB63}"/>
              </a:ext>
            </a:extLst>
          </p:cNvPr>
          <p:cNvSpPr/>
          <p:nvPr/>
        </p:nvSpPr>
        <p:spPr>
          <a:xfrm>
            <a:off x="3026231" y="27895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16" name="Rectangle 15">
            <a:extLst>
              <a:ext uri="{FF2B5EF4-FFF2-40B4-BE49-F238E27FC236}">
                <a16:creationId xmlns:a16="http://schemas.microsoft.com/office/drawing/2014/main" id="{88320B73-DA00-534B-B44C-DF35427A18E8}"/>
              </a:ext>
            </a:extLst>
          </p:cNvPr>
          <p:cNvSpPr/>
          <p:nvPr/>
        </p:nvSpPr>
        <p:spPr>
          <a:xfrm>
            <a:off x="6716489" y="219367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17" name="Rectangle 16">
            <a:extLst>
              <a:ext uri="{FF2B5EF4-FFF2-40B4-BE49-F238E27FC236}">
                <a16:creationId xmlns:a16="http://schemas.microsoft.com/office/drawing/2014/main" id="{2B8EDAB0-8C02-AB4A-9227-59A846D5D051}"/>
              </a:ext>
            </a:extLst>
          </p:cNvPr>
          <p:cNvSpPr/>
          <p:nvPr/>
        </p:nvSpPr>
        <p:spPr>
          <a:xfrm>
            <a:off x="6716489" y="263454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EB97001-9955-7C4D-9AD1-210A1061AAA5}"/>
              </a:ext>
            </a:extLst>
          </p:cNvPr>
          <p:cNvSpPr/>
          <p:nvPr/>
        </p:nvSpPr>
        <p:spPr>
          <a:xfrm>
            <a:off x="6691994" y="452825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9" name="Rectangle 18">
            <a:extLst>
              <a:ext uri="{FF2B5EF4-FFF2-40B4-BE49-F238E27FC236}">
                <a16:creationId xmlns:a16="http://schemas.microsoft.com/office/drawing/2014/main" id="{DB4CE492-D1EE-604B-BEB3-33A520C41C8F}"/>
              </a:ext>
            </a:extLst>
          </p:cNvPr>
          <p:cNvSpPr/>
          <p:nvPr/>
        </p:nvSpPr>
        <p:spPr>
          <a:xfrm>
            <a:off x="6691994" y="496913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0" name="Rectangle 19">
            <a:extLst>
              <a:ext uri="{FF2B5EF4-FFF2-40B4-BE49-F238E27FC236}">
                <a16:creationId xmlns:a16="http://schemas.microsoft.com/office/drawing/2014/main" id="{9C7DBD96-CAE2-924D-A9E6-3F0FD754A846}"/>
              </a:ext>
            </a:extLst>
          </p:cNvPr>
          <p:cNvSpPr/>
          <p:nvPr/>
        </p:nvSpPr>
        <p:spPr>
          <a:xfrm>
            <a:off x="6716489" y="3073640"/>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21" name="Rectangle 20">
            <a:extLst>
              <a:ext uri="{FF2B5EF4-FFF2-40B4-BE49-F238E27FC236}">
                <a16:creationId xmlns:a16="http://schemas.microsoft.com/office/drawing/2014/main" id="{1EE98A72-C718-854A-8929-4C9DE546A59A}"/>
              </a:ext>
            </a:extLst>
          </p:cNvPr>
          <p:cNvSpPr/>
          <p:nvPr/>
        </p:nvSpPr>
        <p:spPr>
          <a:xfrm>
            <a:off x="6691994" y="541000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22" name="Rectangle 21">
            <a:extLst>
              <a:ext uri="{FF2B5EF4-FFF2-40B4-BE49-F238E27FC236}">
                <a16:creationId xmlns:a16="http://schemas.microsoft.com/office/drawing/2014/main" id="{A97ED91E-89BB-5D49-B12C-78E87BC4E540}"/>
              </a:ext>
            </a:extLst>
          </p:cNvPr>
          <p:cNvSpPr/>
          <p:nvPr/>
        </p:nvSpPr>
        <p:spPr>
          <a:xfrm>
            <a:off x="3505205" y="19814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23" name="Rectangle 22">
            <a:extLst>
              <a:ext uri="{FF2B5EF4-FFF2-40B4-BE49-F238E27FC236}">
                <a16:creationId xmlns:a16="http://schemas.microsoft.com/office/drawing/2014/main" id="{36066236-2B1F-9D43-AD9A-2896162A62A1}"/>
              </a:ext>
            </a:extLst>
          </p:cNvPr>
          <p:cNvSpPr/>
          <p:nvPr/>
        </p:nvSpPr>
        <p:spPr>
          <a:xfrm>
            <a:off x="3505205" y="24222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4" name="Rectangle 23">
            <a:extLst>
              <a:ext uri="{FF2B5EF4-FFF2-40B4-BE49-F238E27FC236}">
                <a16:creationId xmlns:a16="http://schemas.microsoft.com/office/drawing/2014/main" id="{BD729EBB-80E6-6641-B420-267C1F87B23A}"/>
              </a:ext>
            </a:extLst>
          </p:cNvPr>
          <p:cNvSpPr/>
          <p:nvPr/>
        </p:nvSpPr>
        <p:spPr>
          <a:xfrm>
            <a:off x="3505205" y="28603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5" name="Rectangle 24">
            <a:extLst>
              <a:ext uri="{FF2B5EF4-FFF2-40B4-BE49-F238E27FC236}">
                <a16:creationId xmlns:a16="http://schemas.microsoft.com/office/drawing/2014/main" id="{D577FE97-E512-3845-9A42-721A37694DE3}"/>
              </a:ext>
            </a:extLst>
          </p:cNvPr>
          <p:cNvSpPr/>
          <p:nvPr/>
        </p:nvSpPr>
        <p:spPr>
          <a:xfrm>
            <a:off x="3505205" y="33011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6" name="Rectangle 25">
            <a:extLst>
              <a:ext uri="{FF2B5EF4-FFF2-40B4-BE49-F238E27FC236}">
                <a16:creationId xmlns:a16="http://schemas.microsoft.com/office/drawing/2014/main" id="{E360F331-E527-A346-A752-0E785444A3EA}"/>
              </a:ext>
            </a:extLst>
          </p:cNvPr>
          <p:cNvSpPr/>
          <p:nvPr/>
        </p:nvSpPr>
        <p:spPr>
          <a:xfrm>
            <a:off x="7271660" y="27815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27" name="Rectangle 26">
            <a:extLst>
              <a:ext uri="{FF2B5EF4-FFF2-40B4-BE49-F238E27FC236}">
                <a16:creationId xmlns:a16="http://schemas.microsoft.com/office/drawing/2014/main" id="{7557144C-4C69-2C40-B017-ED7673C2F6FC}"/>
              </a:ext>
            </a:extLst>
          </p:cNvPr>
          <p:cNvSpPr/>
          <p:nvPr/>
        </p:nvSpPr>
        <p:spPr>
          <a:xfrm>
            <a:off x="7271660" y="32223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8" name="Rectangle 27">
            <a:extLst>
              <a:ext uri="{FF2B5EF4-FFF2-40B4-BE49-F238E27FC236}">
                <a16:creationId xmlns:a16="http://schemas.microsoft.com/office/drawing/2014/main" id="{0EBC5E3D-8B71-4F4F-9432-A5B14115B8E8}"/>
              </a:ext>
            </a:extLst>
          </p:cNvPr>
          <p:cNvSpPr/>
          <p:nvPr/>
        </p:nvSpPr>
        <p:spPr>
          <a:xfrm>
            <a:off x="7247165" y="511608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29" name="Rectangle 28">
            <a:extLst>
              <a:ext uri="{FF2B5EF4-FFF2-40B4-BE49-F238E27FC236}">
                <a16:creationId xmlns:a16="http://schemas.microsoft.com/office/drawing/2014/main" id="{B8E43EC7-A024-074C-A523-EF0E6920CF99}"/>
              </a:ext>
            </a:extLst>
          </p:cNvPr>
          <p:cNvSpPr/>
          <p:nvPr/>
        </p:nvSpPr>
        <p:spPr>
          <a:xfrm>
            <a:off x="7247165" y="555695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0" name="Rectangle 29">
            <a:extLst>
              <a:ext uri="{FF2B5EF4-FFF2-40B4-BE49-F238E27FC236}">
                <a16:creationId xmlns:a16="http://schemas.microsoft.com/office/drawing/2014/main" id="{65EF6E95-4431-B546-9D8F-9EE751874B22}"/>
              </a:ext>
            </a:extLst>
          </p:cNvPr>
          <p:cNvSpPr/>
          <p:nvPr/>
        </p:nvSpPr>
        <p:spPr>
          <a:xfrm>
            <a:off x="7271660" y="366146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31" name="Rectangle 30">
            <a:extLst>
              <a:ext uri="{FF2B5EF4-FFF2-40B4-BE49-F238E27FC236}">
                <a16:creationId xmlns:a16="http://schemas.microsoft.com/office/drawing/2014/main" id="{42001618-6FEA-824F-8582-77850133E7F2}"/>
              </a:ext>
            </a:extLst>
          </p:cNvPr>
          <p:cNvSpPr/>
          <p:nvPr/>
        </p:nvSpPr>
        <p:spPr>
          <a:xfrm>
            <a:off x="7247165" y="599782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32" name="Rectangle 31">
            <a:extLst>
              <a:ext uri="{FF2B5EF4-FFF2-40B4-BE49-F238E27FC236}">
                <a16:creationId xmlns:a16="http://schemas.microsoft.com/office/drawing/2014/main" id="{38CF08F1-AA68-7844-8BDA-D84B135D536C}"/>
              </a:ext>
            </a:extLst>
          </p:cNvPr>
          <p:cNvSpPr/>
          <p:nvPr/>
        </p:nvSpPr>
        <p:spPr>
          <a:xfrm>
            <a:off x="4060376" y="256923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33" name="Rectangle 32">
            <a:extLst>
              <a:ext uri="{FF2B5EF4-FFF2-40B4-BE49-F238E27FC236}">
                <a16:creationId xmlns:a16="http://schemas.microsoft.com/office/drawing/2014/main" id="{C4A56E07-8301-0741-A5D6-D1756D7B33AB}"/>
              </a:ext>
            </a:extLst>
          </p:cNvPr>
          <p:cNvSpPr/>
          <p:nvPr/>
        </p:nvSpPr>
        <p:spPr>
          <a:xfrm>
            <a:off x="4060376" y="30101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4" name="Rectangle 33">
            <a:extLst>
              <a:ext uri="{FF2B5EF4-FFF2-40B4-BE49-F238E27FC236}">
                <a16:creationId xmlns:a16="http://schemas.microsoft.com/office/drawing/2014/main" id="{55F22FDC-15A2-3640-B315-41A5DEE20D00}"/>
              </a:ext>
            </a:extLst>
          </p:cNvPr>
          <p:cNvSpPr/>
          <p:nvPr/>
        </p:nvSpPr>
        <p:spPr>
          <a:xfrm>
            <a:off x="4060376" y="344813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5" name="Rectangle 34">
            <a:extLst>
              <a:ext uri="{FF2B5EF4-FFF2-40B4-BE49-F238E27FC236}">
                <a16:creationId xmlns:a16="http://schemas.microsoft.com/office/drawing/2014/main" id="{E8C1598A-EB68-824B-BDBB-5E1C187514DE}"/>
              </a:ext>
            </a:extLst>
          </p:cNvPr>
          <p:cNvSpPr/>
          <p:nvPr/>
        </p:nvSpPr>
        <p:spPr>
          <a:xfrm>
            <a:off x="4060376" y="38890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39" name="TextBox 38">
            <a:extLst>
              <a:ext uri="{FF2B5EF4-FFF2-40B4-BE49-F238E27FC236}">
                <a16:creationId xmlns:a16="http://schemas.microsoft.com/office/drawing/2014/main" id="{2A9EFA14-0E34-5141-893E-7A35B063FCB8}"/>
              </a:ext>
            </a:extLst>
          </p:cNvPr>
          <p:cNvSpPr txBox="1"/>
          <p:nvPr/>
        </p:nvSpPr>
        <p:spPr>
          <a:xfrm>
            <a:off x="457199" y="5099244"/>
            <a:ext cx="1495922" cy="707886"/>
          </a:xfrm>
          <a:prstGeom prst="rect">
            <a:avLst/>
          </a:prstGeom>
          <a:noFill/>
        </p:spPr>
        <p:txBody>
          <a:bodyPr wrap="none" rtlCol="0">
            <a:spAutoFit/>
          </a:bodyPr>
          <a:lstStyle/>
          <a:p>
            <a:r>
              <a:rPr lang="en-US" sz="4000" dirty="0">
                <a:latin typeface="Helvetica" pitchFamily="2" charset="0"/>
              </a:rPr>
              <a:t>Client</a:t>
            </a:r>
          </a:p>
        </p:txBody>
      </p:sp>
    </p:spTree>
    <p:extLst>
      <p:ext uri="{BB962C8B-B14F-4D97-AF65-F5344CB8AC3E}">
        <p14:creationId xmlns:p14="http://schemas.microsoft.com/office/powerpoint/2010/main" val="333231334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B906-25FF-7245-8333-3A126D3CA1DC}"/>
              </a:ext>
            </a:extLst>
          </p:cNvPr>
          <p:cNvSpPr>
            <a:spLocks noGrp="1"/>
          </p:cNvSpPr>
          <p:nvPr>
            <p:ph type="title"/>
          </p:nvPr>
        </p:nvSpPr>
        <p:spPr/>
        <p:txBody>
          <a:bodyPr/>
          <a:lstStyle/>
          <a:p>
            <a:r>
              <a:rPr lang="en-US" dirty="0"/>
              <a:t>Asynchronous Flat Delegation –Implementation</a:t>
            </a:r>
          </a:p>
        </p:txBody>
      </p:sp>
      <p:pic>
        <p:nvPicPr>
          <p:cNvPr id="4" name="Picture 3">
            <a:extLst>
              <a:ext uri="{FF2B5EF4-FFF2-40B4-BE49-F238E27FC236}">
                <a16:creationId xmlns:a16="http://schemas.microsoft.com/office/drawing/2014/main" id="{26E0ADE4-C389-6D42-B8C4-346D9B5B7983}"/>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587828" y="2748524"/>
            <a:ext cx="4548188" cy="3411141"/>
          </a:xfrm>
          <a:prstGeom prst="rect">
            <a:avLst/>
          </a:prstGeom>
        </p:spPr>
      </p:pic>
      <p:sp>
        <p:nvSpPr>
          <p:cNvPr id="5" name="Rectangle 4">
            <a:extLst>
              <a:ext uri="{FF2B5EF4-FFF2-40B4-BE49-F238E27FC236}">
                <a16:creationId xmlns:a16="http://schemas.microsoft.com/office/drawing/2014/main" id="{35BF9180-7D82-1948-9141-DBD6E1F0AC68}"/>
              </a:ext>
            </a:extLst>
          </p:cNvPr>
          <p:cNvSpPr/>
          <p:nvPr/>
        </p:nvSpPr>
        <p:spPr>
          <a:xfrm>
            <a:off x="6237515" y="168204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6" name="Rectangle 5">
            <a:extLst>
              <a:ext uri="{FF2B5EF4-FFF2-40B4-BE49-F238E27FC236}">
                <a16:creationId xmlns:a16="http://schemas.microsoft.com/office/drawing/2014/main" id="{FCB2001C-BFDE-2C44-B04B-1314DB921959}"/>
              </a:ext>
            </a:extLst>
          </p:cNvPr>
          <p:cNvSpPr/>
          <p:nvPr/>
        </p:nvSpPr>
        <p:spPr>
          <a:xfrm>
            <a:off x="6237515" y="212291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7" name="Rectangle 6">
            <a:extLst>
              <a:ext uri="{FF2B5EF4-FFF2-40B4-BE49-F238E27FC236}">
                <a16:creationId xmlns:a16="http://schemas.microsoft.com/office/drawing/2014/main" id="{781E5447-4E25-2C42-BF3D-8ED47648469B}"/>
              </a:ext>
            </a:extLst>
          </p:cNvPr>
          <p:cNvSpPr/>
          <p:nvPr/>
        </p:nvSpPr>
        <p:spPr>
          <a:xfrm>
            <a:off x="6213020" y="401662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8" name="Rectangle 7">
            <a:extLst>
              <a:ext uri="{FF2B5EF4-FFF2-40B4-BE49-F238E27FC236}">
                <a16:creationId xmlns:a16="http://schemas.microsoft.com/office/drawing/2014/main" id="{6BA0BC3F-90C9-DB47-B64D-AD8085BE219A}"/>
              </a:ext>
            </a:extLst>
          </p:cNvPr>
          <p:cNvSpPr/>
          <p:nvPr/>
        </p:nvSpPr>
        <p:spPr>
          <a:xfrm>
            <a:off x="6213020" y="445749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9" name="Rectangle 8">
            <a:extLst>
              <a:ext uri="{FF2B5EF4-FFF2-40B4-BE49-F238E27FC236}">
                <a16:creationId xmlns:a16="http://schemas.microsoft.com/office/drawing/2014/main" id="{9CCFCEBB-BA29-DC45-915A-725C766BEB1A}"/>
              </a:ext>
            </a:extLst>
          </p:cNvPr>
          <p:cNvSpPr/>
          <p:nvPr/>
        </p:nvSpPr>
        <p:spPr>
          <a:xfrm>
            <a:off x="6237515" y="25620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0" name="Rectangle 9">
            <a:extLst>
              <a:ext uri="{FF2B5EF4-FFF2-40B4-BE49-F238E27FC236}">
                <a16:creationId xmlns:a16="http://schemas.microsoft.com/office/drawing/2014/main" id="{BA5CE733-E1BE-0B4A-9AF9-7214F392EF17}"/>
              </a:ext>
            </a:extLst>
          </p:cNvPr>
          <p:cNvSpPr/>
          <p:nvPr/>
        </p:nvSpPr>
        <p:spPr>
          <a:xfrm>
            <a:off x="6213020" y="489836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1" name="Rectangle 10">
            <a:extLst>
              <a:ext uri="{FF2B5EF4-FFF2-40B4-BE49-F238E27FC236}">
                <a16:creationId xmlns:a16="http://schemas.microsoft.com/office/drawing/2014/main" id="{664838E0-4D2A-8447-A8AA-035135DADF49}"/>
              </a:ext>
            </a:extLst>
          </p:cNvPr>
          <p:cNvSpPr/>
          <p:nvPr/>
        </p:nvSpPr>
        <p:spPr>
          <a:xfrm>
            <a:off x="3026231" y="146977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2" name="Rectangle 11">
            <a:extLst>
              <a:ext uri="{FF2B5EF4-FFF2-40B4-BE49-F238E27FC236}">
                <a16:creationId xmlns:a16="http://schemas.microsoft.com/office/drawing/2014/main" id="{57386E3A-036B-664A-B356-E44CF9909F96}"/>
              </a:ext>
            </a:extLst>
          </p:cNvPr>
          <p:cNvSpPr/>
          <p:nvPr/>
        </p:nvSpPr>
        <p:spPr>
          <a:xfrm>
            <a:off x="3026231" y="19106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3" name="Rectangle 12">
            <a:extLst>
              <a:ext uri="{FF2B5EF4-FFF2-40B4-BE49-F238E27FC236}">
                <a16:creationId xmlns:a16="http://schemas.microsoft.com/office/drawing/2014/main" id="{BE65E371-3F33-E34E-A41D-1CF5029CBFB3}"/>
              </a:ext>
            </a:extLst>
          </p:cNvPr>
          <p:cNvSpPr/>
          <p:nvPr/>
        </p:nvSpPr>
        <p:spPr>
          <a:xfrm>
            <a:off x="3026231" y="234867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4" name="Rectangle 13">
            <a:extLst>
              <a:ext uri="{FF2B5EF4-FFF2-40B4-BE49-F238E27FC236}">
                <a16:creationId xmlns:a16="http://schemas.microsoft.com/office/drawing/2014/main" id="{AE202F88-E2AE-AF47-887F-C27A69FAFB63}"/>
              </a:ext>
            </a:extLst>
          </p:cNvPr>
          <p:cNvSpPr/>
          <p:nvPr/>
        </p:nvSpPr>
        <p:spPr>
          <a:xfrm>
            <a:off x="3026231" y="27895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16" name="Rectangle 15">
            <a:extLst>
              <a:ext uri="{FF2B5EF4-FFF2-40B4-BE49-F238E27FC236}">
                <a16:creationId xmlns:a16="http://schemas.microsoft.com/office/drawing/2014/main" id="{88320B73-DA00-534B-B44C-DF35427A18E8}"/>
              </a:ext>
            </a:extLst>
          </p:cNvPr>
          <p:cNvSpPr/>
          <p:nvPr/>
        </p:nvSpPr>
        <p:spPr>
          <a:xfrm>
            <a:off x="6716489" y="219367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17" name="Rectangle 16">
            <a:extLst>
              <a:ext uri="{FF2B5EF4-FFF2-40B4-BE49-F238E27FC236}">
                <a16:creationId xmlns:a16="http://schemas.microsoft.com/office/drawing/2014/main" id="{2B8EDAB0-8C02-AB4A-9227-59A846D5D051}"/>
              </a:ext>
            </a:extLst>
          </p:cNvPr>
          <p:cNvSpPr/>
          <p:nvPr/>
        </p:nvSpPr>
        <p:spPr>
          <a:xfrm>
            <a:off x="6716489" y="263454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EB97001-9955-7C4D-9AD1-210A1061AAA5}"/>
              </a:ext>
            </a:extLst>
          </p:cNvPr>
          <p:cNvSpPr/>
          <p:nvPr/>
        </p:nvSpPr>
        <p:spPr>
          <a:xfrm>
            <a:off x="6691994" y="452825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9" name="Rectangle 18">
            <a:extLst>
              <a:ext uri="{FF2B5EF4-FFF2-40B4-BE49-F238E27FC236}">
                <a16:creationId xmlns:a16="http://schemas.microsoft.com/office/drawing/2014/main" id="{DB4CE492-D1EE-604B-BEB3-33A520C41C8F}"/>
              </a:ext>
            </a:extLst>
          </p:cNvPr>
          <p:cNvSpPr/>
          <p:nvPr/>
        </p:nvSpPr>
        <p:spPr>
          <a:xfrm>
            <a:off x="6691994" y="496913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0" name="Rectangle 19">
            <a:extLst>
              <a:ext uri="{FF2B5EF4-FFF2-40B4-BE49-F238E27FC236}">
                <a16:creationId xmlns:a16="http://schemas.microsoft.com/office/drawing/2014/main" id="{9C7DBD96-CAE2-924D-A9E6-3F0FD754A846}"/>
              </a:ext>
            </a:extLst>
          </p:cNvPr>
          <p:cNvSpPr/>
          <p:nvPr/>
        </p:nvSpPr>
        <p:spPr>
          <a:xfrm>
            <a:off x="6716489" y="3073640"/>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21" name="Rectangle 20">
            <a:extLst>
              <a:ext uri="{FF2B5EF4-FFF2-40B4-BE49-F238E27FC236}">
                <a16:creationId xmlns:a16="http://schemas.microsoft.com/office/drawing/2014/main" id="{1EE98A72-C718-854A-8929-4C9DE546A59A}"/>
              </a:ext>
            </a:extLst>
          </p:cNvPr>
          <p:cNvSpPr/>
          <p:nvPr/>
        </p:nvSpPr>
        <p:spPr>
          <a:xfrm>
            <a:off x="6691994" y="541000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22" name="Rectangle 21">
            <a:extLst>
              <a:ext uri="{FF2B5EF4-FFF2-40B4-BE49-F238E27FC236}">
                <a16:creationId xmlns:a16="http://schemas.microsoft.com/office/drawing/2014/main" id="{A97ED91E-89BB-5D49-B12C-78E87BC4E540}"/>
              </a:ext>
            </a:extLst>
          </p:cNvPr>
          <p:cNvSpPr/>
          <p:nvPr/>
        </p:nvSpPr>
        <p:spPr>
          <a:xfrm>
            <a:off x="3505205" y="19814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23" name="Rectangle 22">
            <a:extLst>
              <a:ext uri="{FF2B5EF4-FFF2-40B4-BE49-F238E27FC236}">
                <a16:creationId xmlns:a16="http://schemas.microsoft.com/office/drawing/2014/main" id="{36066236-2B1F-9D43-AD9A-2896162A62A1}"/>
              </a:ext>
            </a:extLst>
          </p:cNvPr>
          <p:cNvSpPr/>
          <p:nvPr/>
        </p:nvSpPr>
        <p:spPr>
          <a:xfrm>
            <a:off x="3505205" y="24222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4" name="Rectangle 23">
            <a:extLst>
              <a:ext uri="{FF2B5EF4-FFF2-40B4-BE49-F238E27FC236}">
                <a16:creationId xmlns:a16="http://schemas.microsoft.com/office/drawing/2014/main" id="{BD729EBB-80E6-6641-B420-267C1F87B23A}"/>
              </a:ext>
            </a:extLst>
          </p:cNvPr>
          <p:cNvSpPr/>
          <p:nvPr/>
        </p:nvSpPr>
        <p:spPr>
          <a:xfrm>
            <a:off x="3505205" y="28603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5" name="Rectangle 24">
            <a:extLst>
              <a:ext uri="{FF2B5EF4-FFF2-40B4-BE49-F238E27FC236}">
                <a16:creationId xmlns:a16="http://schemas.microsoft.com/office/drawing/2014/main" id="{D577FE97-E512-3845-9A42-721A37694DE3}"/>
              </a:ext>
            </a:extLst>
          </p:cNvPr>
          <p:cNvSpPr/>
          <p:nvPr/>
        </p:nvSpPr>
        <p:spPr>
          <a:xfrm>
            <a:off x="3505205" y="33011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6" name="Rectangle 25">
            <a:extLst>
              <a:ext uri="{FF2B5EF4-FFF2-40B4-BE49-F238E27FC236}">
                <a16:creationId xmlns:a16="http://schemas.microsoft.com/office/drawing/2014/main" id="{E360F331-E527-A346-A752-0E785444A3EA}"/>
              </a:ext>
            </a:extLst>
          </p:cNvPr>
          <p:cNvSpPr/>
          <p:nvPr/>
        </p:nvSpPr>
        <p:spPr>
          <a:xfrm>
            <a:off x="7271660" y="27815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27" name="Rectangle 26">
            <a:extLst>
              <a:ext uri="{FF2B5EF4-FFF2-40B4-BE49-F238E27FC236}">
                <a16:creationId xmlns:a16="http://schemas.microsoft.com/office/drawing/2014/main" id="{7557144C-4C69-2C40-B017-ED7673C2F6FC}"/>
              </a:ext>
            </a:extLst>
          </p:cNvPr>
          <p:cNvSpPr/>
          <p:nvPr/>
        </p:nvSpPr>
        <p:spPr>
          <a:xfrm>
            <a:off x="7271660" y="32223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8" name="Rectangle 27">
            <a:extLst>
              <a:ext uri="{FF2B5EF4-FFF2-40B4-BE49-F238E27FC236}">
                <a16:creationId xmlns:a16="http://schemas.microsoft.com/office/drawing/2014/main" id="{0EBC5E3D-8B71-4F4F-9432-A5B14115B8E8}"/>
              </a:ext>
            </a:extLst>
          </p:cNvPr>
          <p:cNvSpPr/>
          <p:nvPr/>
        </p:nvSpPr>
        <p:spPr>
          <a:xfrm>
            <a:off x="7247165" y="511608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29" name="Rectangle 28">
            <a:extLst>
              <a:ext uri="{FF2B5EF4-FFF2-40B4-BE49-F238E27FC236}">
                <a16:creationId xmlns:a16="http://schemas.microsoft.com/office/drawing/2014/main" id="{B8E43EC7-A024-074C-A523-EF0E6920CF99}"/>
              </a:ext>
            </a:extLst>
          </p:cNvPr>
          <p:cNvSpPr/>
          <p:nvPr/>
        </p:nvSpPr>
        <p:spPr>
          <a:xfrm>
            <a:off x="7247165" y="555695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0" name="Rectangle 29">
            <a:extLst>
              <a:ext uri="{FF2B5EF4-FFF2-40B4-BE49-F238E27FC236}">
                <a16:creationId xmlns:a16="http://schemas.microsoft.com/office/drawing/2014/main" id="{65EF6E95-4431-B546-9D8F-9EE751874B22}"/>
              </a:ext>
            </a:extLst>
          </p:cNvPr>
          <p:cNvSpPr/>
          <p:nvPr/>
        </p:nvSpPr>
        <p:spPr>
          <a:xfrm>
            <a:off x="7271660" y="366146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31" name="Rectangle 30">
            <a:extLst>
              <a:ext uri="{FF2B5EF4-FFF2-40B4-BE49-F238E27FC236}">
                <a16:creationId xmlns:a16="http://schemas.microsoft.com/office/drawing/2014/main" id="{42001618-6FEA-824F-8582-77850133E7F2}"/>
              </a:ext>
            </a:extLst>
          </p:cNvPr>
          <p:cNvSpPr/>
          <p:nvPr/>
        </p:nvSpPr>
        <p:spPr>
          <a:xfrm>
            <a:off x="7247165" y="599782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32" name="Rectangle 31">
            <a:extLst>
              <a:ext uri="{FF2B5EF4-FFF2-40B4-BE49-F238E27FC236}">
                <a16:creationId xmlns:a16="http://schemas.microsoft.com/office/drawing/2014/main" id="{38CF08F1-AA68-7844-8BDA-D84B135D536C}"/>
              </a:ext>
            </a:extLst>
          </p:cNvPr>
          <p:cNvSpPr/>
          <p:nvPr/>
        </p:nvSpPr>
        <p:spPr>
          <a:xfrm>
            <a:off x="4060376" y="256923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33" name="Rectangle 32">
            <a:extLst>
              <a:ext uri="{FF2B5EF4-FFF2-40B4-BE49-F238E27FC236}">
                <a16:creationId xmlns:a16="http://schemas.microsoft.com/office/drawing/2014/main" id="{C4A56E07-8301-0741-A5D6-D1756D7B33AB}"/>
              </a:ext>
            </a:extLst>
          </p:cNvPr>
          <p:cNvSpPr/>
          <p:nvPr/>
        </p:nvSpPr>
        <p:spPr>
          <a:xfrm>
            <a:off x="4060376" y="30101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4" name="Rectangle 33">
            <a:extLst>
              <a:ext uri="{FF2B5EF4-FFF2-40B4-BE49-F238E27FC236}">
                <a16:creationId xmlns:a16="http://schemas.microsoft.com/office/drawing/2014/main" id="{55F22FDC-15A2-3640-B315-41A5DEE20D00}"/>
              </a:ext>
            </a:extLst>
          </p:cNvPr>
          <p:cNvSpPr/>
          <p:nvPr/>
        </p:nvSpPr>
        <p:spPr>
          <a:xfrm>
            <a:off x="4060376" y="344813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5" name="Rectangle 34">
            <a:extLst>
              <a:ext uri="{FF2B5EF4-FFF2-40B4-BE49-F238E27FC236}">
                <a16:creationId xmlns:a16="http://schemas.microsoft.com/office/drawing/2014/main" id="{E8C1598A-EB68-824B-BDBB-5E1C187514DE}"/>
              </a:ext>
            </a:extLst>
          </p:cNvPr>
          <p:cNvSpPr/>
          <p:nvPr/>
        </p:nvSpPr>
        <p:spPr>
          <a:xfrm>
            <a:off x="4060376" y="38890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39" name="TextBox 38">
            <a:extLst>
              <a:ext uri="{FF2B5EF4-FFF2-40B4-BE49-F238E27FC236}">
                <a16:creationId xmlns:a16="http://schemas.microsoft.com/office/drawing/2014/main" id="{2A9EFA14-0E34-5141-893E-7A35B063FCB8}"/>
              </a:ext>
            </a:extLst>
          </p:cNvPr>
          <p:cNvSpPr txBox="1"/>
          <p:nvPr/>
        </p:nvSpPr>
        <p:spPr>
          <a:xfrm>
            <a:off x="457199" y="5099244"/>
            <a:ext cx="1495922" cy="707886"/>
          </a:xfrm>
          <a:prstGeom prst="rect">
            <a:avLst/>
          </a:prstGeom>
          <a:noFill/>
        </p:spPr>
        <p:txBody>
          <a:bodyPr wrap="none" rtlCol="0">
            <a:spAutoFit/>
          </a:bodyPr>
          <a:lstStyle/>
          <a:p>
            <a:r>
              <a:rPr lang="en-US" sz="4000" dirty="0">
                <a:latin typeface="Helvetica" pitchFamily="2" charset="0"/>
              </a:rPr>
              <a:t>Client</a:t>
            </a:r>
          </a:p>
        </p:txBody>
      </p:sp>
      <p:cxnSp>
        <p:nvCxnSpPr>
          <p:cNvPr id="36" name="Straight Arrow Connector 35">
            <a:extLst>
              <a:ext uri="{FF2B5EF4-FFF2-40B4-BE49-F238E27FC236}">
                <a16:creationId xmlns:a16="http://schemas.microsoft.com/office/drawing/2014/main" id="{5EF323F6-4519-BA4E-B819-DC7AFD936F8B}"/>
              </a:ext>
            </a:extLst>
          </p:cNvPr>
          <p:cNvCxnSpPr>
            <a:cxnSpLocks/>
          </p:cNvCxnSpPr>
          <p:nvPr/>
        </p:nvCxnSpPr>
        <p:spPr>
          <a:xfrm flipV="1">
            <a:off x="1802100" y="1765725"/>
            <a:ext cx="1132281" cy="2116176"/>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813262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B906-25FF-7245-8333-3A126D3CA1DC}"/>
              </a:ext>
            </a:extLst>
          </p:cNvPr>
          <p:cNvSpPr>
            <a:spLocks noGrp="1"/>
          </p:cNvSpPr>
          <p:nvPr>
            <p:ph type="title"/>
          </p:nvPr>
        </p:nvSpPr>
        <p:spPr/>
        <p:txBody>
          <a:bodyPr/>
          <a:lstStyle/>
          <a:p>
            <a:r>
              <a:rPr lang="en-US" dirty="0"/>
              <a:t>Asynchronous Flat Delegation –Implementation</a:t>
            </a:r>
          </a:p>
        </p:txBody>
      </p:sp>
      <p:pic>
        <p:nvPicPr>
          <p:cNvPr id="4" name="Picture 3">
            <a:extLst>
              <a:ext uri="{FF2B5EF4-FFF2-40B4-BE49-F238E27FC236}">
                <a16:creationId xmlns:a16="http://schemas.microsoft.com/office/drawing/2014/main" id="{26E0ADE4-C389-6D42-B8C4-346D9B5B7983}"/>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587828" y="2748524"/>
            <a:ext cx="4548188" cy="3411141"/>
          </a:xfrm>
          <a:prstGeom prst="rect">
            <a:avLst/>
          </a:prstGeom>
        </p:spPr>
      </p:pic>
      <p:sp>
        <p:nvSpPr>
          <p:cNvPr id="5" name="Rectangle 4">
            <a:extLst>
              <a:ext uri="{FF2B5EF4-FFF2-40B4-BE49-F238E27FC236}">
                <a16:creationId xmlns:a16="http://schemas.microsoft.com/office/drawing/2014/main" id="{35BF9180-7D82-1948-9141-DBD6E1F0AC68}"/>
              </a:ext>
            </a:extLst>
          </p:cNvPr>
          <p:cNvSpPr/>
          <p:nvPr/>
        </p:nvSpPr>
        <p:spPr>
          <a:xfrm>
            <a:off x="6237515" y="168204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6" name="Rectangle 5">
            <a:extLst>
              <a:ext uri="{FF2B5EF4-FFF2-40B4-BE49-F238E27FC236}">
                <a16:creationId xmlns:a16="http://schemas.microsoft.com/office/drawing/2014/main" id="{FCB2001C-BFDE-2C44-B04B-1314DB921959}"/>
              </a:ext>
            </a:extLst>
          </p:cNvPr>
          <p:cNvSpPr/>
          <p:nvPr/>
        </p:nvSpPr>
        <p:spPr>
          <a:xfrm>
            <a:off x="6237515" y="212291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7" name="Rectangle 6">
            <a:extLst>
              <a:ext uri="{FF2B5EF4-FFF2-40B4-BE49-F238E27FC236}">
                <a16:creationId xmlns:a16="http://schemas.microsoft.com/office/drawing/2014/main" id="{781E5447-4E25-2C42-BF3D-8ED47648469B}"/>
              </a:ext>
            </a:extLst>
          </p:cNvPr>
          <p:cNvSpPr/>
          <p:nvPr/>
        </p:nvSpPr>
        <p:spPr>
          <a:xfrm>
            <a:off x="6213020" y="401662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8" name="Rectangle 7">
            <a:extLst>
              <a:ext uri="{FF2B5EF4-FFF2-40B4-BE49-F238E27FC236}">
                <a16:creationId xmlns:a16="http://schemas.microsoft.com/office/drawing/2014/main" id="{6BA0BC3F-90C9-DB47-B64D-AD8085BE219A}"/>
              </a:ext>
            </a:extLst>
          </p:cNvPr>
          <p:cNvSpPr/>
          <p:nvPr/>
        </p:nvSpPr>
        <p:spPr>
          <a:xfrm>
            <a:off x="6213020" y="4457498"/>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9" name="Rectangle 8">
            <a:extLst>
              <a:ext uri="{FF2B5EF4-FFF2-40B4-BE49-F238E27FC236}">
                <a16:creationId xmlns:a16="http://schemas.microsoft.com/office/drawing/2014/main" id="{9CCFCEBB-BA29-DC45-915A-725C766BEB1A}"/>
              </a:ext>
            </a:extLst>
          </p:cNvPr>
          <p:cNvSpPr/>
          <p:nvPr/>
        </p:nvSpPr>
        <p:spPr>
          <a:xfrm>
            <a:off x="6237515" y="25620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0" name="Rectangle 9">
            <a:extLst>
              <a:ext uri="{FF2B5EF4-FFF2-40B4-BE49-F238E27FC236}">
                <a16:creationId xmlns:a16="http://schemas.microsoft.com/office/drawing/2014/main" id="{BA5CE733-E1BE-0B4A-9AF9-7214F392EF17}"/>
              </a:ext>
            </a:extLst>
          </p:cNvPr>
          <p:cNvSpPr/>
          <p:nvPr/>
        </p:nvSpPr>
        <p:spPr>
          <a:xfrm>
            <a:off x="6213020" y="489836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1" name="Rectangle 10">
            <a:extLst>
              <a:ext uri="{FF2B5EF4-FFF2-40B4-BE49-F238E27FC236}">
                <a16:creationId xmlns:a16="http://schemas.microsoft.com/office/drawing/2014/main" id="{664838E0-4D2A-8447-A8AA-035135DADF49}"/>
              </a:ext>
            </a:extLst>
          </p:cNvPr>
          <p:cNvSpPr/>
          <p:nvPr/>
        </p:nvSpPr>
        <p:spPr>
          <a:xfrm>
            <a:off x="3026231" y="146977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2" name="Rectangle 11">
            <a:extLst>
              <a:ext uri="{FF2B5EF4-FFF2-40B4-BE49-F238E27FC236}">
                <a16:creationId xmlns:a16="http://schemas.microsoft.com/office/drawing/2014/main" id="{57386E3A-036B-664A-B356-E44CF9909F96}"/>
              </a:ext>
            </a:extLst>
          </p:cNvPr>
          <p:cNvSpPr/>
          <p:nvPr/>
        </p:nvSpPr>
        <p:spPr>
          <a:xfrm>
            <a:off x="3026231" y="19106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3" name="Rectangle 12">
            <a:extLst>
              <a:ext uri="{FF2B5EF4-FFF2-40B4-BE49-F238E27FC236}">
                <a16:creationId xmlns:a16="http://schemas.microsoft.com/office/drawing/2014/main" id="{BE65E371-3F33-E34E-A41D-1CF5029CBFB3}"/>
              </a:ext>
            </a:extLst>
          </p:cNvPr>
          <p:cNvSpPr/>
          <p:nvPr/>
        </p:nvSpPr>
        <p:spPr>
          <a:xfrm>
            <a:off x="3026231" y="234867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4" name="Rectangle 13">
            <a:extLst>
              <a:ext uri="{FF2B5EF4-FFF2-40B4-BE49-F238E27FC236}">
                <a16:creationId xmlns:a16="http://schemas.microsoft.com/office/drawing/2014/main" id="{AE202F88-E2AE-AF47-887F-C27A69FAFB63}"/>
              </a:ext>
            </a:extLst>
          </p:cNvPr>
          <p:cNvSpPr/>
          <p:nvPr/>
        </p:nvSpPr>
        <p:spPr>
          <a:xfrm>
            <a:off x="3026231" y="27895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16" name="Rectangle 15">
            <a:extLst>
              <a:ext uri="{FF2B5EF4-FFF2-40B4-BE49-F238E27FC236}">
                <a16:creationId xmlns:a16="http://schemas.microsoft.com/office/drawing/2014/main" id="{88320B73-DA00-534B-B44C-DF35427A18E8}"/>
              </a:ext>
            </a:extLst>
          </p:cNvPr>
          <p:cNvSpPr/>
          <p:nvPr/>
        </p:nvSpPr>
        <p:spPr>
          <a:xfrm>
            <a:off x="6716489" y="219367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17" name="Rectangle 16">
            <a:extLst>
              <a:ext uri="{FF2B5EF4-FFF2-40B4-BE49-F238E27FC236}">
                <a16:creationId xmlns:a16="http://schemas.microsoft.com/office/drawing/2014/main" id="{2B8EDAB0-8C02-AB4A-9227-59A846D5D051}"/>
              </a:ext>
            </a:extLst>
          </p:cNvPr>
          <p:cNvSpPr/>
          <p:nvPr/>
        </p:nvSpPr>
        <p:spPr>
          <a:xfrm>
            <a:off x="6716489" y="263454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EB97001-9955-7C4D-9AD1-210A1061AAA5}"/>
              </a:ext>
            </a:extLst>
          </p:cNvPr>
          <p:cNvSpPr/>
          <p:nvPr/>
        </p:nvSpPr>
        <p:spPr>
          <a:xfrm>
            <a:off x="6691994" y="452825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9" name="Rectangle 18">
            <a:extLst>
              <a:ext uri="{FF2B5EF4-FFF2-40B4-BE49-F238E27FC236}">
                <a16:creationId xmlns:a16="http://schemas.microsoft.com/office/drawing/2014/main" id="{DB4CE492-D1EE-604B-BEB3-33A520C41C8F}"/>
              </a:ext>
            </a:extLst>
          </p:cNvPr>
          <p:cNvSpPr/>
          <p:nvPr/>
        </p:nvSpPr>
        <p:spPr>
          <a:xfrm>
            <a:off x="6691994" y="496913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0" name="Rectangle 19">
            <a:extLst>
              <a:ext uri="{FF2B5EF4-FFF2-40B4-BE49-F238E27FC236}">
                <a16:creationId xmlns:a16="http://schemas.microsoft.com/office/drawing/2014/main" id="{9C7DBD96-CAE2-924D-A9E6-3F0FD754A846}"/>
              </a:ext>
            </a:extLst>
          </p:cNvPr>
          <p:cNvSpPr/>
          <p:nvPr/>
        </p:nvSpPr>
        <p:spPr>
          <a:xfrm>
            <a:off x="6716489" y="3073640"/>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21" name="Rectangle 20">
            <a:extLst>
              <a:ext uri="{FF2B5EF4-FFF2-40B4-BE49-F238E27FC236}">
                <a16:creationId xmlns:a16="http://schemas.microsoft.com/office/drawing/2014/main" id="{1EE98A72-C718-854A-8929-4C9DE546A59A}"/>
              </a:ext>
            </a:extLst>
          </p:cNvPr>
          <p:cNvSpPr/>
          <p:nvPr/>
        </p:nvSpPr>
        <p:spPr>
          <a:xfrm>
            <a:off x="6691994" y="541000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22" name="Rectangle 21">
            <a:extLst>
              <a:ext uri="{FF2B5EF4-FFF2-40B4-BE49-F238E27FC236}">
                <a16:creationId xmlns:a16="http://schemas.microsoft.com/office/drawing/2014/main" id="{A97ED91E-89BB-5D49-B12C-78E87BC4E540}"/>
              </a:ext>
            </a:extLst>
          </p:cNvPr>
          <p:cNvSpPr/>
          <p:nvPr/>
        </p:nvSpPr>
        <p:spPr>
          <a:xfrm>
            <a:off x="3505205" y="19814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23" name="Rectangle 22">
            <a:extLst>
              <a:ext uri="{FF2B5EF4-FFF2-40B4-BE49-F238E27FC236}">
                <a16:creationId xmlns:a16="http://schemas.microsoft.com/office/drawing/2014/main" id="{36066236-2B1F-9D43-AD9A-2896162A62A1}"/>
              </a:ext>
            </a:extLst>
          </p:cNvPr>
          <p:cNvSpPr/>
          <p:nvPr/>
        </p:nvSpPr>
        <p:spPr>
          <a:xfrm>
            <a:off x="3505205" y="24222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4" name="Rectangle 23">
            <a:extLst>
              <a:ext uri="{FF2B5EF4-FFF2-40B4-BE49-F238E27FC236}">
                <a16:creationId xmlns:a16="http://schemas.microsoft.com/office/drawing/2014/main" id="{BD729EBB-80E6-6641-B420-267C1F87B23A}"/>
              </a:ext>
            </a:extLst>
          </p:cNvPr>
          <p:cNvSpPr/>
          <p:nvPr/>
        </p:nvSpPr>
        <p:spPr>
          <a:xfrm>
            <a:off x="3505205" y="28603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5" name="Rectangle 24">
            <a:extLst>
              <a:ext uri="{FF2B5EF4-FFF2-40B4-BE49-F238E27FC236}">
                <a16:creationId xmlns:a16="http://schemas.microsoft.com/office/drawing/2014/main" id="{D577FE97-E512-3845-9A42-721A37694DE3}"/>
              </a:ext>
            </a:extLst>
          </p:cNvPr>
          <p:cNvSpPr/>
          <p:nvPr/>
        </p:nvSpPr>
        <p:spPr>
          <a:xfrm>
            <a:off x="3505205" y="33011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6" name="Rectangle 25">
            <a:extLst>
              <a:ext uri="{FF2B5EF4-FFF2-40B4-BE49-F238E27FC236}">
                <a16:creationId xmlns:a16="http://schemas.microsoft.com/office/drawing/2014/main" id="{E360F331-E527-A346-A752-0E785444A3EA}"/>
              </a:ext>
            </a:extLst>
          </p:cNvPr>
          <p:cNvSpPr/>
          <p:nvPr/>
        </p:nvSpPr>
        <p:spPr>
          <a:xfrm>
            <a:off x="7271660" y="27815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27" name="Rectangle 26">
            <a:extLst>
              <a:ext uri="{FF2B5EF4-FFF2-40B4-BE49-F238E27FC236}">
                <a16:creationId xmlns:a16="http://schemas.microsoft.com/office/drawing/2014/main" id="{7557144C-4C69-2C40-B017-ED7673C2F6FC}"/>
              </a:ext>
            </a:extLst>
          </p:cNvPr>
          <p:cNvSpPr/>
          <p:nvPr/>
        </p:nvSpPr>
        <p:spPr>
          <a:xfrm>
            <a:off x="7271660" y="32223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8" name="Rectangle 27">
            <a:extLst>
              <a:ext uri="{FF2B5EF4-FFF2-40B4-BE49-F238E27FC236}">
                <a16:creationId xmlns:a16="http://schemas.microsoft.com/office/drawing/2014/main" id="{0EBC5E3D-8B71-4F4F-9432-A5B14115B8E8}"/>
              </a:ext>
            </a:extLst>
          </p:cNvPr>
          <p:cNvSpPr/>
          <p:nvPr/>
        </p:nvSpPr>
        <p:spPr>
          <a:xfrm>
            <a:off x="7247165" y="511608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29" name="Rectangle 28">
            <a:extLst>
              <a:ext uri="{FF2B5EF4-FFF2-40B4-BE49-F238E27FC236}">
                <a16:creationId xmlns:a16="http://schemas.microsoft.com/office/drawing/2014/main" id="{B8E43EC7-A024-074C-A523-EF0E6920CF99}"/>
              </a:ext>
            </a:extLst>
          </p:cNvPr>
          <p:cNvSpPr/>
          <p:nvPr/>
        </p:nvSpPr>
        <p:spPr>
          <a:xfrm>
            <a:off x="7247165" y="555695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0" name="Rectangle 29">
            <a:extLst>
              <a:ext uri="{FF2B5EF4-FFF2-40B4-BE49-F238E27FC236}">
                <a16:creationId xmlns:a16="http://schemas.microsoft.com/office/drawing/2014/main" id="{65EF6E95-4431-B546-9D8F-9EE751874B22}"/>
              </a:ext>
            </a:extLst>
          </p:cNvPr>
          <p:cNvSpPr/>
          <p:nvPr/>
        </p:nvSpPr>
        <p:spPr>
          <a:xfrm>
            <a:off x="7271660" y="366146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31" name="Rectangle 30">
            <a:extLst>
              <a:ext uri="{FF2B5EF4-FFF2-40B4-BE49-F238E27FC236}">
                <a16:creationId xmlns:a16="http://schemas.microsoft.com/office/drawing/2014/main" id="{42001618-6FEA-824F-8582-77850133E7F2}"/>
              </a:ext>
            </a:extLst>
          </p:cNvPr>
          <p:cNvSpPr/>
          <p:nvPr/>
        </p:nvSpPr>
        <p:spPr>
          <a:xfrm>
            <a:off x="7247165" y="599782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32" name="Rectangle 31">
            <a:extLst>
              <a:ext uri="{FF2B5EF4-FFF2-40B4-BE49-F238E27FC236}">
                <a16:creationId xmlns:a16="http://schemas.microsoft.com/office/drawing/2014/main" id="{38CF08F1-AA68-7844-8BDA-D84B135D536C}"/>
              </a:ext>
            </a:extLst>
          </p:cNvPr>
          <p:cNvSpPr/>
          <p:nvPr/>
        </p:nvSpPr>
        <p:spPr>
          <a:xfrm>
            <a:off x="4060376" y="256923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33" name="Rectangle 32">
            <a:extLst>
              <a:ext uri="{FF2B5EF4-FFF2-40B4-BE49-F238E27FC236}">
                <a16:creationId xmlns:a16="http://schemas.microsoft.com/office/drawing/2014/main" id="{C4A56E07-8301-0741-A5D6-D1756D7B33AB}"/>
              </a:ext>
            </a:extLst>
          </p:cNvPr>
          <p:cNvSpPr/>
          <p:nvPr/>
        </p:nvSpPr>
        <p:spPr>
          <a:xfrm>
            <a:off x="4060376" y="30101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4" name="Rectangle 33">
            <a:extLst>
              <a:ext uri="{FF2B5EF4-FFF2-40B4-BE49-F238E27FC236}">
                <a16:creationId xmlns:a16="http://schemas.microsoft.com/office/drawing/2014/main" id="{55F22FDC-15A2-3640-B315-41A5DEE20D00}"/>
              </a:ext>
            </a:extLst>
          </p:cNvPr>
          <p:cNvSpPr/>
          <p:nvPr/>
        </p:nvSpPr>
        <p:spPr>
          <a:xfrm>
            <a:off x="4060376" y="344813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5" name="Rectangle 34">
            <a:extLst>
              <a:ext uri="{FF2B5EF4-FFF2-40B4-BE49-F238E27FC236}">
                <a16:creationId xmlns:a16="http://schemas.microsoft.com/office/drawing/2014/main" id="{E8C1598A-EB68-824B-BDBB-5E1C187514DE}"/>
              </a:ext>
            </a:extLst>
          </p:cNvPr>
          <p:cNvSpPr/>
          <p:nvPr/>
        </p:nvSpPr>
        <p:spPr>
          <a:xfrm>
            <a:off x="4060376" y="38890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39" name="TextBox 38">
            <a:extLst>
              <a:ext uri="{FF2B5EF4-FFF2-40B4-BE49-F238E27FC236}">
                <a16:creationId xmlns:a16="http://schemas.microsoft.com/office/drawing/2014/main" id="{2A9EFA14-0E34-5141-893E-7A35B063FCB8}"/>
              </a:ext>
            </a:extLst>
          </p:cNvPr>
          <p:cNvSpPr txBox="1"/>
          <p:nvPr/>
        </p:nvSpPr>
        <p:spPr>
          <a:xfrm>
            <a:off x="457199" y="5099244"/>
            <a:ext cx="1495922" cy="707886"/>
          </a:xfrm>
          <a:prstGeom prst="rect">
            <a:avLst/>
          </a:prstGeom>
          <a:noFill/>
        </p:spPr>
        <p:txBody>
          <a:bodyPr wrap="none" rtlCol="0">
            <a:spAutoFit/>
          </a:bodyPr>
          <a:lstStyle/>
          <a:p>
            <a:r>
              <a:rPr lang="en-US" sz="4000" dirty="0">
                <a:latin typeface="Helvetica" pitchFamily="2" charset="0"/>
              </a:rPr>
              <a:t>Client</a:t>
            </a:r>
          </a:p>
        </p:txBody>
      </p:sp>
      <p:cxnSp>
        <p:nvCxnSpPr>
          <p:cNvPr id="36" name="Straight Arrow Connector 35">
            <a:extLst>
              <a:ext uri="{FF2B5EF4-FFF2-40B4-BE49-F238E27FC236}">
                <a16:creationId xmlns:a16="http://schemas.microsoft.com/office/drawing/2014/main" id="{5EF323F6-4519-BA4E-B819-DC7AFD936F8B}"/>
              </a:ext>
            </a:extLst>
          </p:cNvPr>
          <p:cNvCxnSpPr>
            <a:cxnSpLocks/>
          </p:cNvCxnSpPr>
          <p:nvPr/>
        </p:nvCxnSpPr>
        <p:spPr>
          <a:xfrm flipV="1">
            <a:off x="1643665" y="2201843"/>
            <a:ext cx="1800563" cy="1687161"/>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9091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12594" y="700053"/>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821906" y="700051"/>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7523242" y="700052"/>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223058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341930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460802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579674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698546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8174182" y="471193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cxnSp>
        <p:nvCxnSpPr>
          <p:cNvPr id="19" name="Straight Connector 18">
            <a:extLst>
              <a:ext uri="{FF2B5EF4-FFF2-40B4-BE49-F238E27FC236}">
                <a16:creationId xmlns:a16="http://schemas.microsoft.com/office/drawing/2014/main" id="{8DF06A4C-673F-164E-A730-A9A2DB56EF34}"/>
              </a:ext>
            </a:extLst>
          </p:cNvPr>
          <p:cNvCxnSpPr>
            <a:cxnSpLocks/>
          </p:cNvCxnSpPr>
          <p:nvPr/>
        </p:nvCxnSpPr>
        <p:spPr>
          <a:xfrm>
            <a:off x="2438400" y="3026109"/>
            <a:ext cx="1383506" cy="1484931"/>
          </a:xfrm>
          <a:prstGeom prst="line">
            <a:avLst/>
          </a:prstGeom>
          <a:ln w="60325"/>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03F82BC2-0F2F-3B47-8828-DBEDF6126937}"/>
              </a:ext>
            </a:extLst>
          </p:cNvPr>
          <p:cNvCxnSpPr>
            <a:cxnSpLocks/>
          </p:cNvCxnSpPr>
          <p:nvPr/>
        </p:nvCxnSpPr>
        <p:spPr>
          <a:xfrm flipH="1">
            <a:off x="4013662" y="3026108"/>
            <a:ext cx="1206784" cy="1484932"/>
          </a:xfrm>
          <a:prstGeom prst="line">
            <a:avLst/>
          </a:prstGeom>
          <a:ln w="60325"/>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D57FC99E-5045-7549-80F2-ADCE9C9537FD}"/>
              </a:ext>
            </a:extLst>
          </p:cNvPr>
          <p:cNvSpPr txBox="1"/>
          <p:nvPr/>
        </p:nvSpPr>
        <p:spPr>
          <a:xfrm>
            <a:off x="2971295" y="2056037"/>
            <a:ext cx="393056" cy="523220"/>
          </a:xfrm>
          <a:prstGeom prst="rect">
            <a:avLst/>
          </a:prstGeom>
          <a:noFill/>
        </p:spPr>
        <p:txBody>
          <a:bodyPr wrap="none" rtlCol="0">
            <a:spAutoFit/>
          </a:bodyPr>
          <a:lstStyle/>
          <a:p>
            <a:r>
              <a:rPr lang="en-US" sz="2800" dirty="0"/>
              <a:t>A</a:t>
            </a:r>
          </a:p>
        </p:txBody>
      </p:sp>
      <p:sp>
        <p:nvSpPr>
          <p:cNvPr id="23" name="TextBox 22">
            <a:extLst>
              <a:ext uri="{FF2B5EF4-FFF2-40B4-BE49-F238E27FC236}">
                <a16:creationId xmlns:a16="http://schemas.microsoft.com/office/drawing/2014/main" id="{45CF6B4B-F62A-CD4A-B824-4725AB8960B1}"/>
              </a:ext>
            </a:extLst>
          </p:cNvPr>
          <p:cNvSpPr txBox="1"/>
          <p:nvPr/>
        </p:nvSpPr>
        <p:spPr>
          <a:xfrm>
            <a:off x="6393734" y="2056037"/>
            <a:ext cx="351378" cy="461665"/>
          </a:xfrm>
          <a:prstGeom prst="rect">
            <a:avLst/>
          </a:prstGeom>
          <a:noFill/>
        </p:spPr>
        <p:txBody>
          <a:bodyPr wrap="none" rtlCol="0">
            <a:spAutoFit/>
          </a:bodyPr>
          <a:lstStyle/>
          <a:p>
            <a:r>
              <a:rPr lang="en-US" sz="2400" dirty="0"/>
              <a:t>B</a:t>
            </a:r>
          </a:p>
        </p:txBody>
      </p:sp>
    </p:spTree>
    <p:extLst>
      <p:ext uri="{BB962C8B-B14F-4D97-AF65-F5344CB8AC3E}">
        <p14:creationId xmlns:p14="http://schemas.microsoft.com/office/powerpoint/2010/main" val="318366580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B906-25FF-7245-8333-3A126D3CA1DC}"/>
              </a:ext>
            </a:extLst>
          </p:cNvPr>
          <p:cNvSpPr>
            <a:spLocks noGrp="1"/>
          </p:cNvSpPr>
          <p:nvPr>
            <p:ph type="title"/>
          </p:nvPr>
        </p:nvSpPr>
        <p:spPr/>
        <p:txBody>
          <a:bodyPr/>
          <a:lstStyle/>
          <a:p>
            <a:r>
              <a:rPr lang="en-US" dirty="0"/>
              <a:t>Asynchronous Flat Delegation –Implementation</a:t>
            </a:r>
          </a:p>
        </p:txBody>
      </p:sp>
      <p:pic>
        <p:nvPicPr>
          <p:cNvPr id="4" name="Picture 3">
            <a:extLst>
              <a:ext uri="{FF2B5EF4-FFF2-40B4-BE49-F238E27FC236}">
                <a16:creationId xmlns:a16="http://schemas.microsoft.com/office/drawing/2014/main" id="{26E0ADE4-C389-6D42-B8C4-346D9B5B7983}"/>
              </a:ext>
            </a:extLst>
          </p:cNvPr>
          <p:cNvPicPr>
            <a:picLocks noChangeAspect="1"/>
          </p:cNvPicPr>
          <p:nvPr/>
        </p:nvPicPr>
        <p:blipFill>
          <a:blip r:embed="rId2" cstate="hqprint">
            <a:biLevel thresh="50000"/>
            <a:extLst>
              <a:ext uri="{BEBA8EAE-BF5A-486C-A8C5-ECC9F3942E4B}">
                <a14:imgProps xmlns:a14="http://schemas.microsoft.com/office/drawing/2010/main">
                  <a14:imgLayer r:embed="rId3">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587828" y="2748524"/>
            <a:ext cx="4548188" cy="3411141"/>
          </a:xfrm>
          <a:prstGeom prst="rect">
            <a:avLst/>
          </a:prstGeom>
        </p:spPr>
      </p:pic>
      <p:sp>
        <p:nvSpPr>
          <p:cNvPr id="5" name="Rectangle 4">
            <a:extLst>
              <a:ext uri="{FF2B5EF4-FFF2-40B4-BE49-F238E27FC236}">
                <a16:creationId xmlns:a16="http://schemas.microsoft.com/office/drawing/2014/main" id="{35BF9180-7D82-1948-9141-DBD6E1F0AC68}"/>
              </a:ext>
            </a:extLst>
          </p:cNvPr>
          <p:cNvSpPr/>
          <p:nvPr/>
        </p:nvSpPr>
        <p:spPr>
          <a:xfrm>
            <a:off x="6237515" y="168204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6" name="Rectangle 5">
            <a:extLst>
              <a:ext uri="{FF2B5EF4-FFF2-40B4-BE49-F238E27FC236}">
                <a16:creationId xmlns:a16="http://schemas.microsoft.com/office/drawing/2014/main" id="{FCB2001C-BFDE-2C44-B04B-1314DB921959}"/>
              </a:ext>
            </a:extLst>
          </p:cNvPr>
          <p:cNvSpPr/>
          <p:nvPr/>
        </p:nvSpPr>
        <p:spPr>
          <a:xfrm>
            <a:off x="6237515" y="212291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7" name="Rectangle 6">
            <a:extLst>
              <a:ext uri="{FF2B5EF4-FFF2-40B4-BE49-F238E27FC236}">
                <a16:creationId xmlns:a16="http://schemas.microsoft.com/office/drawing/2014/main" id="{781E5447-4E25-2C42-BF3D-8ED47648469B}"/>
              </a:ext>
            </a:extLst>
          </p:cNvPr>
          <p:cNvSpPr/>
          <p:nvPr/>
        </p:nvSpPr>
        <p:spPr>
          <a:xfrm>
            <a:off x="6213020" y="401662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8" name="Rectangle 7">
            <a:extLst>
              <a:ext uri="{FF2B5EF4-FFF2-40B4-BE49-F238E27FC236}">
                <a16:creationId xmlns:a16="http://schemas.microsoft.com/office/drawing/2014/main" id="{6BA0BC3F-90C9-DB47-B64D-AD8085BE219A}"/>
              </a:ext>
            </a:extLst>
          </p:cNvPr>
          <p:cNvSpPr/>
          <p:nvPr/>
        </p:nvSpPr>
        <p:spPr>
          <a:xfrm>
            <a:off x="6213020" y="4457498"/>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9" name="Rectangle 8">
            <a:extLst>
              <a:ext uri="{FF2B5EF4-FFF2-40B4-BE49-F238E27FC236}">
                <a16:creationId xmlns:a16="http://schemas.microsoft.com/office/drawing/2014/main" id="{9CCFCEBB-BA29-DC45-915A-725C766BEB1A}"/>
              </a:ext>
            </a:extLst>
          </p:cNvPr>
          <p:cNvSpPr/>
          <p:nvPr/>
        </p:nvSpPr>
        <p:spPr>
          <a:xfrm>
            <a:off x="6237515" y="25620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0" name="Rectangle 9">
            <a:extLst>
              <a:ext uri="{FF2B5EF4-FFF2-40B4-BE49-F238E27FC236}">
                <a16:creationId xmlns:a16="http://schemas.microsoft.com/office/drawing/2014/main" id="{BA5CE733-E1BE-0B4A-9AF9-7214F392EF17}"/>
              </a:ext>
            </a:extLst>
          </p:cNvPr>
          <p:cNvSpPr/>
          <p:nvPr/>
        </p:nvSpPr>
        <p:spPr>
          <a:xfrm>
            <a:off x="6213020" y="489836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1" name="Rectangle 10">
            <a:extLst>
              <a:ext uri="{FF2B5EF4-FFF2-40B4-BE49-F238E27FC236}">
                <a16:creationId xmlns:a16="http://schemas.microsoft.com/office/drawing/2014/main" id="{664838E0-4D2A-8447-A8AA-035135DADF49}"/>
              </a:ext>
            </a:extLst>
          </p:cNvPr>
          <p:cNvSpPr/>
          <p:nvPr/>
        </p:nvSpPr>
        <p:spPr>
          <a:xfrm>
            <a:off x="3026231" y="146977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2" name="Rectangle 11">
            <a:extLst>
              <a:ext uri="{FF2B5EF4-FFF2-40B4-BE49-F238E27FC236}">
                <a16:creationId xmlns:a16="http://schemas.microsoft.com/office/drawing/2014/main" id="{57386E3A-036B-664A-B356-E44CF9909F96}"/>
              </a:ext>
            </a:extLst>
          </p:cNvPr>
          <p:cNvSpPr/>
          <p:nvPr/>
        </p:nvSpPr>
        <p:spPr>
          <a:xfrm>
            <a:off x="3026231" y="19106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3" name="Rectangle 12">
            <a:extLst>
              <a:ext uri="{FF2B5EF4-FFF2-40B4-BE49-F238E27FC236}">
                <a16:creationId xmlns:a16="http://schemas.microsoft.com/office/drawing/2014/main" id="{BE65E371-3F33-E34E-A41D-1CF5029CBFB3}"/>
              </a:ext>
            </a:extLst>
          </p:cNvPr>
          <p:cNvSpPr/>
          <p:nvPr/>
        </p:nvSpPr>
        <p:spPr>
          <a:xfrm>
            <a:off x="3026231" y="234867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4" name="Rectangle 13">
            <a:extLst>
              <a:ext uri="{FF2B5EF4-FFF2-40B4-BE49-F238E27FC236}">
                <a16:creationId xmlns:a16="http://schemas.microsoft.com/office/drawing/2014/main" id="{AE202F88-E2AE-AF47-887F-C27A69FAFB63}"/>
              </a:ext>
            </a:extLst>
          </p:cNvPr>
          <p:cNvSpPr/>
          <p:nvPr/>
        </p:nvSpPr>
        <p:spPr>
          <a:xfrm>
            <a:off x="3026231" y="27895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16" name="Rectangle 15">
            <a:extLst>
              <a:ext uri="{FF2B5EF4-FFF2-40B4-BE49-F238E27FC236}">
                <a16:creationId xmlns:a16="http://schemas.microsoft.com/office/drawing/2014/main" id="{88320B73-DA00-534B-B44C-DF35427A18E8}"/>
              </a:ext>
            </a:extLst>
          </p:cNvPr>
          <p:cNvSpPr/>
          <p:nvPr/>
        </p:nvSpPr>
        <p:spPr>
          <a:xfrm>
            <a:off x="6716489" y="219367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17" name="Rectangle 16">
            <a:extLst>
              <a:ext uri="{FF2B5EF4-FFF2-40B4-BE49-F238E27FC236}">
                <a16:creationId xmlns:a16="http://schemas.microsoft.com/office/drawing/2014/main" id="{2B8EDAB0-8C02-AB4A-9227-59A846D5D051}"/>
              </a:ext>
            </a:extLst>
          </p:cNvPr>
          <p:cNvSpPr/>
          <p:nvPr/>
        </p:nvSpPr>
        <p:spPr>
          <a:xfrm>
            <a:off x="6716489" y="263454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EB97001-9955-7C4D-9AD1-210A1061AAA5}"/>
              </a:ext>
            </a:extLst>
          </p:cNvPr>
          <p:cNvSpPr/>
          <p:nvPr/>
        </p:nvSpPr>
        <p:spPr>
          <a:xfrm>
            <a:off x="6691994" y="452825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9" name="Rectangle 18">
            <a:extLst>
              <a:ext uri="{FF2B5EF4-FFF2-40B4-BE49-F238E27FC236}">
                <a16:creationId xmlns:a16="http://schemas.microsoft.com/office/drawing/2014/main" id="{DB4CE492-D1EE-604B-BEB3-33A520C41C8F}"/>
              </a:ext>
            </a:extLst>
          </p:cNvPr>
          <p:cNvSpPr/>
          <p:nvPr/>
        </p:nvSpPr>
        <p:spPr>
          <a:xfrm>
            <a:off x="6691994" y="496913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0" name="Rectangle 19">
            <a:extLst>
              <a:ext uri="{FF2B5EF4-FFF2-40B4-BE49-F238E27FC236}">
                <a16:creationId xmlns:a16="http://schemas.microsoft.com/office/drawing/2014/main" id="{9C7DBD96-CAE2-924D-A9E6-3F0FD754A846}"/>
              </a:ext>
            </a:extLst>
          </p:cNvPr>
          <p:cNvSpPr/>
          <p:nvPr/>
        </p:nvSpPr>
        <p:spPr>
          <a:xfrm>
            <a:off x="6716489" y="3073640"/>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21" name="Rectangle 20">
            <a:extLst>
              <a:ext uri="{FF2B5EF4-FFF2-40B4-BE49-F238E27FC236}">
                <a16:creationId xmlns:a16="http://schemas.microsoft.com/office/drawing/2014/main" id="{1EE98A72-C718-854A-8929-4C9DE546A59A}"/>
              </a:ext>
            </a:extLst>
          </p:cNvPr>
          <p:cNvSpPr/>
          <p:nvPr/>
        </p:nvSpPr>
        <p:spPr>
          <a:xfrm>
            <a:off x="6691994" y="541000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22" name="Rectangle 21">
            <a:extLst>
              <a:ext uri="{FF2B5EF4-FFF2-40B4-BE49-F238E27FC236}">
                <a16:creationId xmlns:a16="http://schemas.microsoft.com/office/drawing/2014/main" id="{A97ED91E-89BB-5D49-B12C-78E87BC4E540}"/>
              </a:ext>
            </a:extLst>
          </p:cNvPr>
          <p:cNvSpPr/>
          <p:nvPr/>
        </p:nvSpPr>
        <p:spPr>
          <a:xfrm>
            <a:off x="3505205" y="19814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23" name="Rectangle 22">
            <a:extLst>
              <a:ext uri="{FF2B5EF4-FFF2-40B4-BE49-F238E27FC236}">
                <a16:creationId xmlns:a16="http://schemas.microsoft.com/office/drawing/2014/main" id="{36066236-2B1F-9D43-AD9A-2896162A62A1}"/>
              </a:ext>
            </a:extLst>
          </p:cNvPr>
          <p:cNvSpPr/>
          <p:nvPr/>
        </p:nvSpPr>
        <p:spPr>
          <a:xfrm>
            <a:off x="3505205" y="2422279"/>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4" name="Rectangle 23">
            <a:extLst>
              <a:ext uri="{FF2B5EF4-FFF2-40B4-BE49-F238E27FC236}">
                <a16:creationId xmlns:a16="http://schemas.microsoft.com/office/drawing/2014/main" id="{BD729EBB-80E6-6641-B420-267C1F87B23A}"/>
              </a:ext>
            </a:extLst>
          </p:cNvPr>
          <p:cNvSpPr/>
          <p:nvPr/>
        </p:nvSpPr>
        <p:spPr>
          <a:xfrm>
            <a:off x="3505205" y="28603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5" name="Rectangle 24">
            <a:extLst>
              <a:ext uri="{FF2B5EF4-FFF2-40B4-BE49-F238E27FC236}">
                <a16:creationId xmlns:a16="http://schemas.microsoft.com/office/drawing/2014/main" id="{D577FE97-E512-3845-9A42-721A37694DE3}"/>
              </a:ext>
            </a:extLst>
          </p:cNvPr>
          <p:cNvSpPr/>
          <p:nvPr/>
        </p:nvSpPr>
        <p:spPr>
          <a:xfrm>
            <a:off x="3505205" y="33011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6" name="Rectangle 25">
            <a:extLst>
              <a:ext uri="{FF2B5EF4-FFF2-40B4-BE49-F238E27FC236}">
                <a16:creationId xmlns:a16="http://schemas.microsoft.com/office/drawing/2014/main" id="{E360F331-E527-A346-A752-0E785444A3EA}"/>
              </a:ext>
            </a:extLst>
          </p:cNvPr>
          <p:cNvSpPr/>
          <p:nvPr/>
        </p:nvSpPr>
        <p:spPr>
          <a:xfrm>
            <a:off x="7271660" y="27815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27" name="Rectangle 26">
            <a:extLst>
              <a:ext uri="{FF2B5EF4-FFF2-40B4-BE49-F238E27FC236}">
                <a16:creationId xmlns:a16="http://schemas.microsoft.com/office/drawing/2014/main" id="{7557144C-4C69-2C40-B017-ED7673C2F6FC}"/>
              </a:ext>
            </a:extLst>
          </p:cNvPr>
          <p:cNvSpPr/>
          <p:nvPr/>
        </p:nvSpPr>
        <p:spPr>
          <a:xfrm>
            <a:off x="7271660" y="32223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8" name="Rectangle 27">
            <a:extLst>
              <a:ext uri="{FF2B5EF4-FFF2-40B4-BE49-F238E27FC236}">
                <a16:creationId xmlns:a16="http://schemas.microsoft.com/office/drawing/2014/main" id="{0EBC5E3D-8B71-4F4F-9432-A5B14115B8E8}"/>
              </a:ext>
            </a:extLst>
          </p:cNvPr>
          <p:cNvSpPr/>
          <p:nvPr/>
        </p:nvSpPr>
        <p:spPr>
          <a:xfrm>
            <a:off x="7247165" y="511608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29" name="Rectangle 28">
            <a:extLst>
              <a:ext uri="{FF2B5EF4-FFF2-40B4-BE49-F238E27FC236}">
                <a16:creationId xmlns:a16="http://schemas.microsoft.com/office/drawing/2014/main" id="{B8E43EC7-A024-074C-A523-EF0E6920CF99}"/>
              </a:ext>
            </a:extLst>
          </p:cNvPr>
          <p:cNvSpPr/>
          <p:nvPr/>
        </p:nvSpPr>
        <p:spPr>
          <a:xfrm>
            <a:off x="7247165" y="555695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0" name="Rectangle 29">
            <a:extLst>
              <a:ext uri="{FF2B5EF4-FFF2-40B4-BE49-F238E27FC236}">
                <a16:creationId xmlns:a16="http://schemas.microsoft.com/office/drawing/2014/main" id="{65EF6E95-4431-B546-9D8F-9EE751874B22}"/>
              </a:ext>
            </a:extLst>
          </p:cNvPr>
          <p:cNvSpPr/>
          <p:nvPr/>
        </p:nvSpPr>
        <p:spPr>
          <a:xfrm>
            <a:off x="7271660" y="366146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31" name="Rectangle 30">
            <a:extLst>
              <a:ext uri="{FF2B5EF4-FFF2-40B4-BE49-F238E27FC236}">
                <a16:creationId xmlns:a16="http://schemas.microsoft.com/office/drawing/2014/main" id="{42001618-6FEA-824F-8582-77850133E7F2}"/>
              </a:ext>
            </a:extLst>
          </p:cNvPr>
          <p:cNvSpPr/>
          <p:nvPr/>
        </p:nvSpPr>
        <p:spPr>
          <a:xfrm>
            <a:off x="7247165" y="599782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32" name="Rectangle 31">
            <a:extLst>
              <a:ext uri="{FF2B5EF4-FFF2-40B4-BE49-F238E27FC236}">
                <a16:creationId xmlns:a16="http://schemas.microsoft.com/office/drawing/2014/main" id="{38CF08F1-AA68-7844-8BDA-D84B135D536C}"/>
              </a:ext>
            </a:extLst>
          </p:cNvPr>
          <p:cNvSpPr/>
          <p:nvPr/>
        </p:nvSpPr>
        <p:spPr>
          <a:xfrm>
            <a:off x="4060376" y="256923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33" name="Rectangle 32">
            <a:extLst>
              <a:ext uri="{FF2B5EF4-FFF2-40B4-BE49-F238E27FC236}">
                <a16:creationId xmlns:a16="http://schemas.microsoft.com/office/drawing/2014/main" id="{C4A56E07-8301-0741-A5D6-D1756D7B33AB}"/>
              </a:ext>
            </a:extLst>
          </p:cNvPr>
          <p:cNvSpPr/>
          <p:nvPr/>
        </p:nvSpPr>
        <p:spPr>
          <a:xfrm>
            <a:off x="4060376" y="30101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4" name="Rectangle 33">
            <a:extLst>
              <a:ext uri="{FF2B5EF4-FFF2-40B4-BE49-F238E27FC236}">
                <a16:creationId xmlns:a16="http://schemas.microsoft.com/office/drawing/2014/main" id="{55F22FDC-15A2-3640-B315-41A5DEE20D00}"/>
              </a:ext>
            </a:extLst>
          </p:cNvPr>
          <p:cNvSpPr/>
          <p:nvPr/>
        </p:nvSpPr>
        <p:spPr>
          <a:xfrm>
            <a:off x="4060376" y="344813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5" name="Rectangle 34">
            <a:extLst>
              <a:ext uri="{FF2B5EF4-FFF2-40B4-BE49-F238E27FC236}">
                <a16:creationId xmlns:a16="http://schemas.microsoft.com/office/drawing/2014/main" id="{E8C1598A-EB68-824B-BDBB-5E1C187514DE}"/>
              </a:ext>
            </a:extLst>
          </p:cNvPr>
          <p:cNvSpPr/>
          <p:nvPr/>
        </p:nvSpPr>
        <p:spPr>
          <a:xfrm>
            <a:off x="4060376" y="38890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39" name="TextBox 38">
            <a:extLst>
              <a:ext uri="{FF2B5EF4-FFF2-40B4-BE49-F238E27FC236}">
                <a16:creationId xmlns:a16="http://schemas.microsoft.com/office/drawing/2014/main" id="{2A9EFA14-0E34-5141-893E-7A35B063FCB8}"/>
              </a:ext>
            </a:extLst>
          </p:cNvPr>
          <p:cNvSpPr txBox="1"/>
          <p:nvPr/>
        </p:nvSpPr>
        <p:spPr>
          <a:xfrm>
            <a:off x="457199" y="5099244"/>
            <a:ext cx="1495922" cy="707886"/>
          </a:xfrm>
          <a:prstGeom prst="rect">
            <a:avLst/>
          </a:prstGeom>
          <a:noFill/>
        </p:spPr>
        <p:txBody>
          <a:bodyPr wrap="none" rtlCol="0">
            <a:spAutoFit/>
          </a:bodyPr>
          <a:lstStyle/>
          <a:p>
            <a:r>
              <a:rPr lang="en-US" sz="4000" dirty="0">
                <a:latin typeface="Helvetica" pitchFamily="2" charset="0"/>
              </a:rPr>
              <a:t>Client</a:t>
            </a:r>
          </a:p>
        </p:txBody>
      </p:sp>
      <p:cxnSp>
        <p:nvCxnSpPr>
          <p:cNvPr id="36" name="Straight Arrow Connector 35">
            <a:extLst>
              <a:ext uri="{FF2B5EF4-FFF2-40B4-BE49-F238E27FC236}">
                <a16:creationId xmlns:a16="http://schemas.microsoft.com/office/drawing/2014/main" id="{5EF323F6-4519-BA4E-B819-DC7AFD936F8B}"/>
              </a:ext>
            </a:extLst>
          </p:cNvPr>
          <p:cNvCxnSpPr>
            <a:cxnSpLocks/>
          </p:cNvCxnSpPr>
          <p:nvPr/>
        </p:nvCxnSpPr>
        <p:spPr>
          <a:xfrm flipV="1">
            <a:off x="1643665" y="2634548"/>
            <a:ext cx="1861540" cy="1254457"/>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637811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B906-25FF-7245-8333-3A126D3CA1DC}"/>
              </a:ext>
            </a:extLst>
          </p:cNvPr>
          <p:cNvSpPr>
            <a:spLocks noGrp="1"/>
          </p:cNvSpPr>
          <p:nvPr>
            <p:ph type="title"/>
          </p:nvPr>
        </p:nvSpPr>
        <p:spPr/>
        <p:txBody>
          <a:bodyPr/>
          <a:lstStyle/>
          <a:p>
            <a:r>
              <a:rPr lang="en-US" dirty="0"/>
              <a:t>Asynchronous Flat Delegation –Implementation</a:t>
            </a:r>
          </a:p>
        </p:txBody>
      </p:sp>
      <p:pic>
        <p:nvPicPr>
          <p:cNvPr id="4" name="Picture 3">
            <a:extLst>
              <a:ext uri="{FF2B5EF4-FFF2-40B4-BE49-F238E27FC236}">
                <a16:creationId xmlns:a16="http://schemas.microsoft.com/office/drawing/2014/main" id="{26E0ADE4-C389-6D42-B8C4-346D9B5B7983}"/>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587828" y="2748524"/>
            <a:ext cx="4548188" cy="3411141"/>
          </a:xfrm>
          <a:prstGeom prst="rect">
            <a:avLst/>
          </a:prstGeom>
        </p:spPr>
      </p:pic>
      <p:sp>
        <p:nvSpPr>
          <p:cNvPr id="5" name="Rectangle 4">
            <a:extLst>
              <a:ext uri="{FF2B5EF4-FFF2-40B4-BE49-F238E27FC236}">
                <a16:creationId xmlns:a16="http://schemas.microsoft.com/office/drawing/2014/main" id="{35BF9180-7D82-1948-9141-DBD6E1F0AC68}"/>
              </a:ext>
            </a:extLst>
          </p:cNvPr>
          <p:cNvSpPr/>
          <p:nvPr/>
        </p:nvSpPr>
        <p:spPr>
          <a:xfrm>
            <a:off x="6237515" y="168204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6" name="Rectangle 5">
            <a:extLst>
              <a:ext uri="{FF2B5EF4-FFF2-40B4-BE49-F238E27FC236}">
                <a16:creationId xmlns:a16="http://schemas.microsoft.com/office/drawing/2014/main" id="{FCB2001C-BFDE-2C44-B04B-1314DB921959}"/>
              </a:ext>
            </a:extLst>
          </p:cNvPr>
          <p:cNvSpPr/>
          <p:nvPr/>
        </p:nvSpPr>
        <p:spPr>
          <a:xfrm>
            <a:off x="6237515" y="212291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7" name="Rectangle 6">
            <a:extLst>
              <a:ext uri="{FF2B5EF4-FFF2-40B4-BE49-F238E27FC236}">
                <a16:creationId xmlns:a16="http://schemas.microsoft.com/office/drawing/2014/main" id="{781E5447-4E25-2C42-BF3D-8ED47648469B}"/>
              </a:ext>
            </a:extLst>
          </p:cNvPr>
          <p:cNvSpPr/>
          <p:nvPr/>
        </p:nvSpPr>
        <p:spPr>
          <a:xfrm>
            <a:off x="6213020" y="401662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8" name="Rectangle 7">
            <a:extLst>
              <a:ext uri="{FF2B5EF4-FFF2-40B4-BE49-F238E27FC236}">
                <a16:creationId xmlns:a16="http://schemas.microsoft.com/office/drawing/2014/main" id="{6BA0BC3F-90C9-DB47-B64D-AD8085BE219A}"/>
              </a:ext>
            </a:extLst>
          </p:cNvPr>
          <p:cNvSpPr/>
          <p:nvPr/>
        </p:nvSpPr>
        <p:spPr>
          <a:xfrm>
            <a:off x="6213020" y="4457498"/>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9" name="Rectangle 8">
            <a:extLst>
              <a:ext uri="{FF2B5EF4-FFF2-40B4-BE49-F238E27FC236}">
                <a16:creationId xmlns:a16="http://schemas.microsoft.com/office/drawing/2014/main" id="{9CCFCEBB-BA29-DC45-915A-725C766BEB1A}"/>
              </a:ext>
            </a:extLst>
          </p:cNvPr>
          <p:cNvSpPr/>
          <p:nvPr/>
        </p:nvSpPr>
        <p:spPr>
          <a:xfrm>
            <a:off x="6237515" y="25620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0" name="Rectangle 9">
            <a:extLst>
              <a:ext uri="{FF2B5EF4-FFF2-40B4-BE49-F238E27FC236}">
                <a16:creationId xmlns:a16="http://schemas.microsoft.com/office/drawing/2014/main" id="{BA5CE733-E1BE-0B4A-9AF9-7214F392EF17}"/>
              </a:ext>
            </a:extLst>
          </p:cNvPr>
          <p:cNvSpPr/>
          <p:nvPr/>
        </p:nvSpPr>
        <p:spPr>
          <a:xfrm>
            <a:off x="6213020" y="489836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1" name="Rectangle 10">
            <a:extLst>
              <a:ext uri="{FF2B5EF4-FFF2-40B4-BE49-F238E27FC236}">
                <a16:creationId xmlns:a16="http://schemas.microsoft.com/office/drawing/2014/main" id="{664838E0-4D2A-8447-A8AA-035135DADF49}"/>
              </a:ext>
            </a:extLst>
          </p:cNvPr>
          <p:cNvSpPr/>
          <p:nvPr/>
        </p:nvSpPr>
        <p:spPr>
          <a:xfrm>
            <a:off x="3026231" y="146977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2" name="Rectangle 11">
            <a:extLst>
              <a:ext uri="{FF2B5EF4-FFF2-40B4-BE49-F238E27FC236}">
                <a16:creationId xmlns:a16="http://schemas.microsoft.com/office/drawing/2014/main" id="{57386E3A-036B-664A-B356-E44CF9909F96}"/>
              </a:ext>
            </a:extLst>
          </p:cNvPr>
          <p:cNvSpPr/>
          <p:nvPr/>
        </p:nvSpPr>
        <p:spPr>
          <a:xfrm>
            <a:off x="3026231" y="191064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3" name="Rectangle 12">
            <a:extLst>
              <a:ext uri="{FF2B5EF4-FFF2-40B4-BE49-F238E27FC236}">
                <a16:creationId xmlns:a16="http://schemas.microsoft.com/office/drawing/2014/main" id="{BE65E371-3F33-E34E-A41D-1CF5029CBFB3}"/>
              </a:ext>
            </a:extLst>
          </p:cNvPr>
          <p:cNvSpPr/>
          <p:nvPr/>
        </p:nvSpPr>
        <p:spPr>
          <a:xfrm>
            <a:off x="3026231" y="234867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4" name="Rectangle 13">
            <a:extLst>
              <a:ext uri="{FF2B5EF4-FFF2-40B4-BE49-F238E27FC236}">
                <a16:creationId xmlns:a16="http://schemas.microsoft.com/office/drawing/2014/main" id="{AE202F88-E2AE-AF47-887F-C27A69FAFB63}"/>
              </a:ext>
            </a:extLst>
          </p:cNvPr>
          <p:cNvSpPr/>
          <p:nvPr/>
        </p:nvSpPr>
        <p:spPr>
          <a:xfrm>
            <a:off x="3026231" y="27895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16" name="Rectangle 15">
            <a:extLst>
              <a:ext uri="{FF2B5EF4-FFF2-40B4-BE49-F238E27FC236}">
                <a16:creationId xmlns:a16="http://schemas.microsoft.com/office/drawing/2014/main" id="{88320B73-DA00-534B-B44C-DF35427A18E8}"/>
              </a:ext>
            </a:extLst>
          </p:cNvPr>
          <p:cNvSpPr/>
          <p:nvPr/>
        </p:nvSpPr>
        <p:spPr>
          <a:xfrm>
            <a:off x="6716489" y="219367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17" name="Rectangle 16">
            <a:extLst>
              <a:ext uri="{FF2B5EF4-FFF2-40B4-BE49-F238E27FC236}">
                <a16:creationId xmlns:a16="http://schemas.microsoft.com/office/drawing/2014/main" id="{2B8EDAB0-8C02-AB4A-9227-59A846D5D051}"/>
              </a:ext>
            </a:extLst>
          </p:cNvPr>
          <p:cNvSpPr/>
          <p:nvPr/>
        </p:nvSpPr>
        <p:spPr>
          <a:xfrm>
            <a:off x="6716489" y="263454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EB97001-9955-7C4D-9AD1-210A1061AAA5}"/>
              </a:ext>
            </a:extLst>
          </p:cNvPr>
          <p:cNvSpPr/>
          <p:nvPr/>
        </p:nvSpPr>
        <p:spPr>
          <a:xfrm>
            <a:off x="6691994" y="452825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9" name="Rectangle 18">
            <a:extLst>
              <a:ext uri="{FF2B5EF4-FFF2-40B4-BE49-F238E27FC236}">
                <a16:creationId xmlns:a16="http://schemas.microsoft.com/office/drawing/2014/main" id="{DB4CE492-D1EE-604B-BEB3-33A520C41C8F}"/>
              </a:ext>
            </a:extLst>
          </p:cNvPr>
          <p:cNvSpPr/>
          <p:nvPr/>
        </p:nvSpPr>
        <p:spPr>
          <a:xfrm>
            <a:off x="6691994" y="496913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0" name="Rectangle 19">
            <a:extLst>
              <a:ext uri="{FF2B5EF4-FFF2-40B4-BE49-F238E27FC236}">
                <a16:creationId xmlns:a16="http://schemas.microsoft.com/office/drawing/2014/main" id="{9C7DBD96-CAE2-924D-A9E6-3F0FD754A846}"/>
              </a:ext>
            </a:extLst>
          </p:cNvPr>
          <p:cNvSpPr/>
          <p:nvPr/>
        </p:nvSpPr>
        <p:spPr>
          <a:xfrm>
            <a:off x="6716489" y="3073640"/>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21" name="Rectangle 20">
            <a:extLst>
              <a:ext uri="{FF2B5EF4-FFF2-40B4-BE49-F238E27FC236}">
                <a16:creationId xmlns:a16="http://schemas.microsoft.com/office/drawing/2014/main" id="{1EE98A72-C718-854A-8929-4C9DE546A59A}"/>
              </a:ext>
            </a:extLst>
          </p:cNvPr>
          <p:cNvSpPr/>
          <p:nvPr/>
        </p:nvSpPr>
        <p:spPr>
          <a:xfrm>
            <a:off x="6691994" y="541000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22" name="Rectangle 21">
            <a:extLst>
              <a:ext uri="{FF2B5EF4-FFF2-40B4-BE49-F238E27FC236}">
                <a16:creationId xmlns:a16="http://schemas.microsoft.com/office/drawing/2014/main" id="{A97ED91E-89BB-5D49-B12C-78E87BC4E540}"/>
              </a:ext>
            </a:extLst>
          </p:cNvPr>
          <p:cNvSpPr/>
          <p:nvPr/>
        </p:nvSpPr>
        <p:spPr>
          <a:xfrm>
            <a:off x="3505205" y="19814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23" name="Rectangle 22">
            <a:extLst>
              <a:ext uri="{FF2B5EF4-FFF2-40B4-BE49-F238E27FC236}">
                <a16:creationId xmlns:a16="http://schemas.microsoft.com/office/drawing/2014/main" id="{36066236-2B1F-9D43-AD9A-2896162A62A1}"/>
              </a:ext>
            </a:extLst>
          </p:cNvPr>
          <p:cNvSpPr/>
          <p:nvPr/>
        </p:nvSpPr>
        <p:spPr>
          <a:xfrm>
            <a:off x="3505205" y="2422279"/>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4" name="Rectangle 23">
            <a:extLst>
              <a:ext uri="{FF2B5EF4-FFF2-40B4-BE49-F238E27FC236}">
                <a16:creationId xmlns:a16="http://schemas.microsoft.com/office/drawing/2014/main" id="{BD729EBB-80E6-6641-B420-267C1F87B23A}"/>
              </a:ext>
            </a:extLst>
          </p:cNvPr>
          <p:cNvSpPr/>
          <p:nvPr/>
        </p:nvSpPr>
        <p:spPr>
          <a:xfrm>
            <a:off x="3505205" y="28603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5" name="Rectangle 24">
            <a:extLst>
              <a:ext uri="{FF2B5EF4-FFF2-40B4-BE49-F238E27FC236}">
                <a16:creationId xmlns:a16="http://schemas.microsoft.com/office/drawing/2014/main" id="{D577FE97-E512-3845-9A42-721A37694DE3}"/>
              </a:ext>
            </a:extLst>
          </p:cNvPr>
          <p:cNvSpPr/>
          <p:nvPr/>
        </p:nvSpPr>
        <p:spPr>
          <a:xfrm>
            <a:off x="3505205" y="33011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6" name="Rectangle 25">
            <a:extLst>
              <a:ext uri="{FF2B5EF4-FFF2-40B4-BE49-F238E27FC236}">
                <a16:creationId xmlns:a16="http://schemas.microsoft.com/office/drawing/2014/main" id="{E360F331-E527-A346-A752-0E785444A3EA}"/>
              </a:ext>
            </a:extLst>
          </p:cNvPr>
          <p:cNvSpPr/>
          <p:nvPr/>
        </p:nvSpPr>
        <p:spPr>
          <a:xfrm>
            <a:off x="7271660" y="27815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27" name="Rectangle 26">
            <a:extLst>
              <a:ext uri="{FF2B5EF4-FFF2-40B4-BE49-F238E27FC236}">
                <a16:creationId xmlns:a16="http://schemas.microsoft.com/office/drawing/2014/main" id="{7557144C-4C69-2C40-B017-ED7673C2F6FC}"/>
              </a:ext>
            </a:extLst>
          </p:cNvPr>
          <p:cNvSpPr/>
          <p:nvPr/>
        </p:nvSpPr>
        <p:spPr>
          <a:xfrm>
            <a:off x="7271660" y="32223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8" name="Rectangle 27">
            <a:extLst>
              <a:ext uri="{FF2B5EF4-FFF2-40B4-BE49-F238E27FC236}">
                <a16:creationId xmlns:a16="http://schemas.microsoft.com/office/drawing/2014/main" id="{0EBC5E3D-8B71-4F4F-9432-A5B14115B8E8}"/>
              </a:ext>
            </a:extLst>
          </p:cNvPr>
          <p:cNvSpPr/>
          <p:nvPr/>
        </p:nvSpPr>
        <p:spPr>
          <a:xfrm>
            <a:off x="7247165" y="511608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29" name="Rectangle 28">
            <a:extLst>
              <a:ext uri="{FF2B5EF4-FFF2-40B4-BE49-F238E27FC236}">
                <a16:creationId xmlns:a16="http://schemas.microsoft.com/office/drawing/2014/main" id="{B8E43EC7-A024-074C-A523-EF0E6920CF99}"/>
              </a:ext>
            </a:extLst>
          </p:cNvPr>
          <p:cNvSpPr/>
          <p:nvPr/>
        </p:nvSpPr>
        <p:spPr>
          <a:xfrm>
            <a:off x="7247165" y="555695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0" name="Rectangle 29">
            <a:extLst>
              <a:ext uri="{FF2B5EF4-FFF2-40B4-BE49-F238E27FC236}">
                <a16:creationId xmlns:a16="http://schemas.microsoft.com/office/drawing/2014/main" id="{65EF6E95-4431-B546-9D8F-9EE751874B22}"/>
              </a:ext>
            </a:extLst>
          </p:cNvPr>
          <p:cNvSpPr/>
          <p:nvPr/>
        </p:nvSpPr>
        <p:spPr>
          <a:xfrm>
            <a:off x="7271660" y="366146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31" name="Rectangle 30">
            <a:extLst>
              <a:ext uri="{FF2B5EF4-FFF2-40B4-BE49-F238E27FC236}">
                <a16:creationId xmlns:a16="http://schemas.microsoft.com/office/drawing/2014/main" id="{42001618-6FEA-824F-8582-77850133E7F2}"/>
              </a:ext>
            </a:extLst>
          </p:cNvPr>
          <p:cNvSpPr/>
          <p:nvPr/>
        </p:nvSpPr>
        <p:spPr>
          <a:xfrm>
            <a:off x="7247165" y="599782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32" name="Rectangle 31">
            <a:extLst>
              <a:ext uri="{FF2B5EF4-FFF2-40B4-BE49-F238E27FC236}">
                <a16:creationId xmlns:a16="http://schemas.microsoft.com/office/drawing/2014/main" id="{38CF08F1-AA68-7844-8BDA-D84B135D536C}"/>
              </a:ext>
            </a:extLst>
          </p:cNvPr>
          <p:cNvSpPr/>
          <p:nvPr/>
        </p:nvSpPr>
        <p:spPr>
          <a:xfrm>
            <a:off x="4060376" y="256923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33" name="Rectangle 32">
            <a:extLst>
              <a:ext uri="{FF2B5EF4-FFF2-40B4-BE49-F238E27FC236}">
                <a16:creationId xmlns:a16="http://schemas.microsoft.com/office/drawing/2014/main" id="{C4A56E07-8301-0741-A5D6-D1756D7B33AB}"/>
              </a:ext>
            </a:extLst>
          </p:cNvPr>
          <p:cNvSpPr/>
          <p:nvPr/>
        </p:nvSpPr>
        <p:spPr>
          <a:xfrm>
            <a:off x="4060376" y="301010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4" name="Rectangle 33">
            <a:extLst>
              <a:ext uri="{FF2B5EF4-FFF2-40B4-BE49-F238E27FC236}">
                <a16:creationId xmlns:a16="http://schemas.microsoft.com/office/drawing/2014/main" id="{55F22FDC-15A2-3640-B315-41A5DEE20D00}"/>
              </a:ext>
            </a:extLst>
          </p:cNvPr>
          <p:cNvSpPr/>
          <p:nvPr/>
        </p:nvSpPr>
        <p:spPr>
          <a:xfrm>
            <a:off x="4060376" y="344813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5" name="Rectangle 34">
            <a:extLst>
              <a:ext uri="{FF2B5EF4-FFF2-40B4-BE49-F238E27FC236}">
                <a16:creationId xmlns:a16="http://schemas.microsoft.com/office/drawing/2014/main" id="{E8C1598A-EB68-824B-BDBB-5E1C187514DE}"/>
              </a:ext>
            </a:extLst>
          </p:cNvPr>
          <p:cNvSpPr/>
          <p:nvPr/>
        </p:nvSpPr>
        <p:spPr>
          <a:xfrm>
            <a:off x="4060376" y="388900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39" name="TextBox 38">
            <a:extLst>
              <a:ext uri="{FF2B5EF4-FFF2-40B4-BE49-F238E27FC236}">
                <a16:creationId xmlns:a16="http://schemas.microsoft.com/office/drawing/2014/main" id="{2A9EFA14-0E34-5141-893E-7A35B063FCB8}"/>
              </a:ext>
            </a:extLst>
          </p:cNvPr>
          <p:cNvSpPr txBox="1"/>
          <p:nvPr/>
        </p:nvSpPr>
        <p:spPr>
          <a:xfrm>
            <a:off x="457199" y="5099244"/>
            <a:ext cx="1495922" cy="707886"/>
          </a:xfrm>
          <a:prstGeom prst="rect">
            <a:avLst/>
          </a:prstGeom>
          <a:noFill/>
        </p:spPr>
        <p:txBody>
          <a:bodyPr wrap="none" rtlCol="0">
            <a:spAutoFit/>
          </a:bodyPr>
          <a:lstStyle/>
          <a:p>
            <a:r>
              <a:rPr lang="en-US" sz="4000" dirty="0">
                <a:latin typeface="Helvetica" pitchFamily="2" charset="0"/>
              </a:rPr>
              <a:t>Client</a:t>
            </a:r>
          </a:p>
        </p:txBody>
      </p:sp>
      <p:cxnSp>
        <p:nvCxnSpPr>
          <p:cNvPr id="36" name="Straight Arrow Connector 35">
            <a:extLst>
              <a:ext uri="{FF2B5EF4-FFF2-40B4-BE49-F238E27FC236}">
                <a16:creationId xmlns:a16="http://schemas.microsoft.com/office/drawing/2014/main" id="{5EF323F6-4519-BA4E-B819-DC7AFD936F8B}"/>
              </a:ext>
            </a:extLst>
          </p:cNvPr>
          <p:cNvCxnSpPr>
            <a:cxnSpLocks/>
          </p:cNvCxnSpPr>
          <p:nvPr/>
        </p:nvCxnSpPr>
        <p:spPr>
          <a:xfrm>
            <a:off x="1643665" y="3889005"/>
            <a:ext cx="2316695" cy="213332"/>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056996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B906-25FF-7245-8333-3A126D3CA1DC}"/>
              </a:ext>
            </a:extLst>
          </p:cNvPr>
          <p:cNvSpPr>
            <a:spLocks noGrp="1"/>
          </p:cNvSpPr>
          <p:nvPr>
            <p:ph type="title"/>
          </p:nvPr>
        </p:nvSpPr>
        <p:spPr/>
        <p:txBody>
          <a:bodyPr/>
          <a:lstStyle/>
          <a:p>
            <a:r>
              <a:rPr lang="en-US" dirty="0"/>
              <a:t>Asynchronous Flat Delegation –Implementation</a:t>
            </a:r>
          </a:p>
        </p:txBody>
      </p:sp>
      <p:pic>
        <p:nvPicPr>
          <p:cNvPr id="4" name="Picture 3">
            <a:extLst>
              <a:ext uri="{FF2B5EF4-FFF2-40B4-BE49-F238E27FC236}">
                <a16:creationId xmlns:a16="http://schemas.microsoft.com/office/drawing/2014/main" id="{26E0ADE4-C389-6D42-B8C4-346D9B5B7983}"/>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587828" y="2748524"/>
            <a:ext cx="4548188" cy="3411141"/>
          </a:xfrm>
          <a:prstGeom prst="rect">
            <a:avLst/>
          </a:prstGeom>
        </p:spPr>
      </p:pic>
      <p:sp>
        <p:nvSpPr>
          <p:cNvPr id="5" name="Rectangle 4">
            <a:extLst>
              <a:ext uri="{FF2B5EF4-FFF2-40B4-BE49-F238E27FC236}">
                <a16:creationId xmlns:a16="http://schemas.microsoft.com/office/drawing/2014/main" id="{35BF9180-7D82-1948-9141-DBD6E1F0AC68}"/>
              </a:ext>
            </a:extLst>
          </p:cNvPr>
          <p:cNvSpPr/>
          <p:nvPr/>
        </p:nvSpPr>
        <p:spPr>
          <a:xfrm>
            <a:off x="6237515" y="1682043"/>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6" name="Rectangle 5">
            <a:extLst>
              <a:ext uri="{FF2B5EF4-FFF2-40B4-BE49-F238E27FC236}">
                <a16:creationId xmlns:a16="http://schemas.microsoft.com/office/drawing/2014/main" id="{FCB2001C-BFDE-2C44-B04B-1314DB921959}"/>
              </a:ext>
            </a:extLst>
          </p:cNvPr>
          <p:cNvSpPr/>
          <p:nvPr/>
        </p:nvSpPr>
        <p:spPr>
          <a:xfrm>
            <a:off x="6237515" y="212291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7" name="Rectangle 6">
            <a:extLst>
              <a:ext uri="{FF2B5EF4-FFF2-40B4-BE49-F238E27FC236}">
                <a16:creationId xmlns:a16="http://schemas.microsoft.com/office/drawing/2014/main" id="{781E5447-4E25-2C42-BF3D-8ED47648469B}"/>
              </a:ext>
            </a:extLst>
          </p:cNvPr>
          <p:cNvSpPr/>
          <p:nvPr/>
        </p:nvSpPr>
        <p:spPr>
          <a:xfrm>
            <a:off x="6213020" y="401662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8" name="Rectangle 7">
            <a:extLst>
              <a:ext uri="{FF2B5EF4-FFF2-40B4-BE49-F238E27FC236}">
                <a16:creationId xmlns:a16="http://schemas.microsoft.com/office/drawing/2014/main" id="{6BA0BC3F-90C9-DB47-B64D-AD8085BE219A}"/>
              </a:ext>
            </a:extLst>
          </p:cNvPr>
          <p:cNvSpPr/>
          <p:nvPr/>
        </p:nvSpPr>
        <p:spPr>
          <a:xfrm>
            <a:off x="6213020" y="445749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9" name="Rectangle 8">
            <a:extLst>
              <a:ext uri="{FF2B5EF4-FFF2-40B4-BE49-F238E27FC236}">
                <a16:creationId xmlns:a16="http://schemas.microsoft.com/office/drawing/2014/main" id="{9CCFCEBB-BA29-DC45-915A-725C766BEB1A}"/>
              </a:ext>
            </a:extLst>
          </p:cNvPr>
          <p:cNvSpPr/>
          <p:nvPr/>
        </p:nvSpPr>
        <p:spPr>
          <a:xfrm>
            <a:off x="6237515" y="25620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0" name="Rectangle 9">
            <a:extLst>
              <a:ext uri="{FF2B5EF4-FFF2-40B4-BE49-F238E27FC236}">
                <a16:creationId xmlns:a16="http://schemas.microsoft.com/office/drawing/2014/main" id="{BA5CE733-E1BE-0B4A-9AF9-7214F392EF17}"/>
              </a:ext>
            </a:extLst>
          </p:cNvPr>
          <p:cNvSpPr/>
          <p:nvPr/>
        </p:nvSpPr>
        <p:spPr>
          <a:xfrm>
            <a:off x="6213020" y="489836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1" name="Rectangle 10">
            <a:extLst>
              <a:ext uri="{FF2B5EF4-FFF2-40B4-BE49-F238E27FC236}">
                <a16:creationId xmlns:a16="http://schemas.microsoft.com/office/drawing/2014/main" id="{664838E0-4D2A-8447-A8AA-035135DADF49}"/>
              </a:ext>
            </a:extLst>
          </p:cNvPr>
          <p:cNvSpPr/>
          <p:nvPr/>
        </p:nvSpPr>
        <p:spPr>
          <a:xfrm>
            <a:off x="3026231" y="146977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2" name="Rectangle 11">
            <a:extLst>
              <a:ext uri="{FF2B5EF4-FFF2-40B4-BE49-F238E27FC236}">
                <a16:creationId xmlns:a16="http://schemas.microsoft.com/office/drawing/2014/main" id="{57386E3A-036B-664A-B356-E44CF9909F96}"/>
              </a:ext>
            </a:extLst>
          </p:cNvPr>
          <p:cNvSpPr/>
          <p:nvPr/>
        </p:nvSpPr>
        <p:spPr>
          <a:xfrm>
            <a:off x="3026231" y="191064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3" name="Rectangle 12">
            <a:extLst>
              <a:ext uri="{FF2B5EF4-FFF2-40B4-BE49-F238E27FC236}">
                <a16:creationId xmlns:a16="http://schemas.microsoft.com/office/drawing/2014/main" id="{BE65E371-3F33-E34E-A41D-1CF5029CBFB3}"/>
              </a:ext>
            </a:extLst>
          </p:cNvPr>
          <p:cNvSpPr/>
          <p:nvPr/>
        </p:nvSpPr>
        <p:spPr>
          <a:xfrm>
            <a:off x="3026231" y="234867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4" name="Rectangle 13">
            <a:extLst>
              <a:ext uri="{FF2B5EF4-FFF2-40B4-BE49-F238E27FC236}">
                <a16:creationId xmlns:a16="http://schemas.microsoft.com/office/drawing/2014/main" id="{AE202F88-E2AE-AF47-887F-C27A69FAFB63}"/>
              </a:ext>
            </a:extLst>
          </p:cNvPr>
          <p:cNvSpPr/>
          <p:nvPr/>
        </p:nvSpPr>
        <p:spPr>
          <a:xfrm>
            <a:off x="3026231" y="27895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16" name="Rectangle 15">
            <a:extLst>
              <a:ext uri="{FF2B5EF4-FFF2-40B4-BE49-F238E27FC236}">
                <a16:creationId xmlns:a16="http://schemas.microsoft.com/office/drawing/2014/main" id="{88320B73-DA00-534B-B44C-DF35427A18E8}"/>
              </a:ext>
            </a:extLst>
          </p:cNvPr>
          <p:cNvSpPr/>
          <p:nvPr/>
        </p:nvSpPr>
        <p:spPr>
          <a:xfrm>
            <a:off x="6716489" y="219367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17" name="Rectangle 16">
            <a:extLst>
              <a:ext uri="{FF2B5EF4-FFF2-40B4-BE49-F238E27FC236}">
                <a16:creationId xmlns:a16="http://schemas.microsoft.com/office/drawing/2014/main" id="{2B8EDAB0-8C02-AB4A-9227-59A846D5D051}"/>
              </a:ext>
            </a:extLst>
          </p:cNvPr>
          <p:cNvSpPr/>
          <p:nvPr/>
        </p:nvSpPr>
        <p:spPr>
          <a:xfrm>
            <a:off x="6716489" y="263454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EB97001-9955-7C4D-9AD1-210A1061AAA5}"/>
              </a:ext>
            </a:extLst>
          </p:cNvPr>
          <p:cNvSpPr/>
          <p:nvPr/>
        </p:nvSpPr>
        <p:spPr>
          <a:xfrm>
            <a:off x="6691994" y="452825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9" name="Rectangle 18">
            <a:extLst>
              <a:ext uri="{FF2B5EF4-FFF2-40B4-BE49-F238E27FC236}">
                <a16:creationId xmlns:a16="http://schemas.microsoft.com/office/drawing/2014/main" id="{DB4CE492-D1EE-604B-BEB3-33A520C41C8F}"/>
              </a:ext>
            </a:extLst>
          </p:cNvPr>
          <p:cNvSpPr/>
          <p:nvPr/>
        </p:nvSpPr>
        <p:spPr>
          <a:xfrm>
            <a:off x="6691994" y="496913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0" name="Rectangle 19">
            <a:extLst>
              <a:ext uri="{FF2B5EF4-FFF2-40B4-BE49-F238E27FC236}">
                <a16:creationId xmlns:a16="http://schemas.microsoft.com/office/drawing/2014/main" id="{9C7DBD96-CAE2-924D-A9E6-3F0FD754A846}"/>
              </a:ext>
            </a:extLst>
          </p:cNvPr>
          <p:cNvSpPr/>
          <p:nvPr/>
        </p:nvSpPr>
        <p:spPr>
          <a:xfrm>
            <a:off x="6716489" y="3073640"/>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21" name="Rectangle 20">
            <a:extLst>
              <a:ext uri="{FF2B5EF4-FFF2-40B4-BE49-F238E27FC236}">
                <a16:creationId xmlns:a16="http://schemas.microsoft.com/office/drawing/2014/main" id="{1EE98A72-C718-854A-8929-4C9DE546A59A}"/>
              </a:ext>
            </a:extLst>
          </p:cNvPr>
          <p:cNvSpPr/>
          <p:nvPr/>
        </p:nvSpPr>
        <p:spPr>
          <a:xfrm>
            <a:off x="6691994" y="541000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22" name="Rectangle 21">
            <a:extLst>
              <a:ext uri="{FF2B5EF4-FFF2-40B4-BE49-F238E27FC236}">
                <a16:creationId xmlns:a16="http://schemas.microsoft.com/office/drawing/2014/main" id="{A97ED91E-89BB-5D49-B12C-78E87BC4E540}"/>
              </a:ext>
            </a:extLst>
          </p:cNvPr>
          <p:cNvSpPr/>
          <p:nvPr/>
        </p:nvSpPr>
        <p:spPr>
          <a:xfrm>
            <a:off x="3505205" y="19814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23" name="Rectangle 22">
            <a:extLst>
              <a:ext uri="{FF2B5EF4-FFF2-40B4-BE49-F238E27FC236}">
                <a16:creationId xmlns:a16="http://schemas.microsoft.com/office/drawing/2014/main" id="{36066236-2B1F-9D43-AD9A-2896162A62A1}"/>
              </a:ext>
            </a:extLst>
          </p:cNvPr>
          <p:cNvSpPr/>
          <p:nvPr/>
        </p:nvSpPr>
        <p:spPr>
          <a:xfrm>
            <a:off x="3505205" y="2422279"/>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4" name="Rectangle 23">
            <a:extLst>
              <a:ext uri="{FF2B5EF4-FFF2-40B4-BE49-F238E27FC236}">
                <a16:creationId xmlns:a16="http://schemas.microsoft.com/office/drawing/2014/main" id="{BD729EBB-80E6-6641-B420-267C1F87B23A}"/>
              </a:ext>
            </a:extLst>
          </p:cNvPr>
          <p:cNvSpPr/>
          <p:nvPr/>
        </p:nvSpPr>
        <p:spPr>
          <a:xfrm>
            <a:off x="3505205" y="28603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5" name="Rectangle 24">
            <a:extLst>
              <a:ext uri="{FF2B5EF4-FFF2-40B4-BE49-F238E27FC236}">
                <a16:creationId xmlns:a16="http://schemas.microsoft.com/office/drawing/2014/main" id="{D577FE97-E512-3845-9A42-721A37694DE3}"/>
              </a:ext>
            </a:extLst>
          </p:cNvPr>
          <p:cNvSpPr/>
          <p:nvPr/>
        </p:nvSpPr>
        <p:spPr>
          <a:xfrm>
            <a:off x="3505205" y="33011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6" name="Rectangle 25">
            <a:extLst>
              <a:ext uri="{FF2B5EF4-FFF2-40B4-BE49-F238E27FC236}">
                <a16:creationId xmlns:a16="http://schemas.microsoft.com/office/drawing/2014/main" id="{E360F331-E527-A346-A752-0E785444A3EA}"/>
              </a:ext>
            </a:extLst>
          </p:cNvPr>
          <p:cNvSpPr/>
          <p:nvPr/>
        </p:nvSpPr>
        <p:spPr>
          <a:xfrm>
            <a:off x="7271660" y="278150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27" name="Rectangle 26">
            <a:extLst>
              <a:ext uri="{FF2B5EF4-FFF2-40B4-BE49-F238E27FC236}">
                <a16:creationId xmlns:a16="http://schemas.microsoft.com/office/drawing/2014/main" id="{7557144C-4C69-2C40-B017-ED7673C2F6FC}"/>
              </a:ext>
            </a:extLst>
          </p:cNvPr>
          <p:cNvSpPr/>
          <p:nvPr/>
        </p:nvSpPr>
        <p:spPr>
          <a:xfrm>
            <a:off x="7271660" y="3222373"/>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8" name="Rectangle 27">
            <a:extLst>
              <a:ext uri="{FF2B5EF4-FFF2-40B4-BE49-F238E27FC236}">
                <a16:creationId xmlns:a16="http://schemas.microsoft.com/office/drawing/2014/main" id="{0EBC5E3D-8B71-4F4F-9432-A5B14115B8E8}"/>
              </a:ext>
            </a:extLst>
          </p:cNvPr>
          <p:cNvSpPr/>
          <p:nvPr/>
        </p:nvSpPr>
        <p:spPr>
          <a:xfrm>
            <a:off x="7247165" y="51160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29" name="Rectangle 28">
            <a:extLst>
              <a:ext uri="{FF2B5EF4-FFF2-40B4-BE49-F238E27FC236}">
                <a16:creationId xmlns:a16="http://schemas.microsoft.com/office/drawing/2014/main" id="{B8E43EC7-A024-074C-A523-EF0E6920CF99}"/>
              </a:ext>
            </a:extLst>
          </p:cNvPr>
          <p:cNvSpPr/>
          <p:nvPr/>
        </p:nvSpPr>
        <p:spPr>
          <a:xfrm>
            <a:off x="7247165" y="55569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0" name="Rectangle 29">
            <a:extLst>
              <a:ext uri="{FF2B5EF4-FFF2-40B4-BE49-F238E27FC236}">
                <a16:creationId xmlns:a16="http://schemas.microsoft.com/office/drawing/2014/main" id="{65EF6E95-4431-B546-9D8F-9EE751874B22}"/>
              </a:ext>
            </a:extLst>
          </p:cNvPr>
          <p:cNvSpPr/>
          <p:nvPr/>
        </p:nvSpPr>
        <p:spPr>
          <a:xfrm>
            <a:off x="7271660" y="3661465"/>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31" name="Rectangle 30">
            <a:extLst>
              <a:ext uri="{FF2B5EF4-FFF2-40B4-BE49-F238E27FC236}">
                <a16:creationId xmlns:a16="http://schemas.microsoft.com/office/drawing/2014/main" id="{42001618-6FEA-824F-8582-77850133E7F2}"/>
              </a:ext>
            </a:extLst>
          </p:cNvPr>
          <p:cNvSpPr/>
          <p:nvPr/>
        </p:nvSpPr>
        <p:spPr>
          <a:xfrm>
            <a:off x="7247165" y="59978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32" name="Rectangle 31">
            <a:extLst>
              <a:ext uri="{FF2B5EF4-FFF2-40B4-BE49-F238E27FC236}">
                <a16:creationId xmlns:a16="http://schemas.microsoft.com/office/drawing/2014/main" id="{38CF08F1-AA68-7844-8BDA-D84B135D536C}"/>
              </a:ext>
            </a:extLst>
          </p:cNvPr>
          <p:cNvSpPr/>
          <p:nvPr/>
        </p:nvSpPr>
        <p:spPr>
          <a:xfrm>
            <a:off x="4060376" y="256923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33" name="Rectangle 32">
            <a:extLst>
              <a:ext uri="{FF2B5EF4-FFF2-40B4-BE49-F238E27FC236}">
                <a16:creationId xmlns:a16="http://schemas.microsoft.com/office/drawing/2014/main" id="{C4A56E07-8301-0741-A5D6-D1756D7B33AB}"/>
              </a:ext>
            </a:extLst>
          </p:cNvPr>
          <p:cNvSpPr/>
          <p:nvPr/>
        </p:nvSpPr>
        <p:spPr>
          <a:xfrm>
            <a:off x="4060376" y="301010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4" name="Rectangle 33">
            <a:extLst>
              <a:ext uri="{FF2B5EF4-FFF2-40B4-BE49-F238E27FC236}">
                <a16:creationId xmlns:a16="http://schemas.microsoft.com/office/drawing/2014/main" id="{55F22FDC-15A2-3640-B315-41A5DEE20D00}"/>
              </a:ext>
            </a:extLst>
          </p:cNvPr>
          <p:cNvSpPr/>
          <p:nvPr/>
        </p:nvSpPr>
        <p:spPr>
          <a:xfrm>
            <a:off x="4060376" y="344813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5" name="Rectangle 34">
            <a:extLst>
              <a:ext uri="{FF2B5EF4-FFF2-40B4-BE49-F238E27FC236}">
                <a16:creationId xmlns:a16="http://schemas.microsoft.com/office/drawing/2014/main" id="{E8C1598A-EB68-824B-BDBB-5E1C187514DE}"/>
              </a:ext>
            </a:extLst>
          </p:cNvPr>
          <p:cNvSpPr/>
          <p:nvPr/>
        </p:nvSpPr>
        <p:spPr>
          <a:xfrm>
            <a:off x="4060376" y="388900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39" name="TextBox 38">
            <a:extLst>
              <a:ext uri="{FF2B5EF4-FFF2-40B4-BE49-F238E27FC236}">
                <a16:creationId xmlns:a16="http://schemas.microsoft.com/office/drawing/2014/main" id="{2A9EFA14-0E34-5141-893E-7A35B063FCB8}"/>
              </a:ext>
            </a:extLst>
          </p:cNvPr>
          <p:cNvSpPr txBox="1"/>
          <p:nvPr/>
        </p:nvSpPr>
        <p:spPr>
          <a:xfrm>
            <a:off x="457199" y="5099244"/>
            <a:ext cx="1495922" cy="707886"/>
          </a:xfrm>
          <a:prstGeom prst="rect">
            <a:avLst/>
          </a:prstGeom>
          <a:noFill/>
        </p:spPr>
        <p:txBody>
          <a:bodyPr wrap="none" rtlCol="0">
            <a:spAutoFit/>
          </a:bodyPr>
          <a:lstStyle/>
          <a:p>
            <a:r>
              <a:rPr lang="en-US" sz="4000" dirty="0">
                <a:latin typeface="Helvetica" pitchFamily="2" charset="0"/>
              </a:rPr>
              <a:t>Client</a:t>
            </a:r>
          </a:p>
        </p:txBody>
      </p:sp>
      <p:cxnSp>
        <p:nvCxnSpPr>
          <p:cNvPr id="36" name="Straight Arrow Connector 35">
            <a:extLst>
              <a:ext uri="{FF2B5EF4-FFF2-40B4-BE49-F238E27FC236}">
                <a16:creationId xmlns:a16="http://schemas.microsoft.com/office/drawing/2014/main" id="{5EF323F6-4519-BA4E-B819-DC7AFD936F8B}"/>
              </a:ext>
            </a:extLst>
          </p:cNvPr>
          <p:cNvCxnSpPr>
            <a:cxnSpLocks/>
          </p:cNvCxnSpPr>
          <p:nvPr/>
        </p:nvCxnSpPr>
        <p:spPr>
          <a:xfrm flipH="1" flipV="1">
            <a:off x="3282043" y="4329876"/>
            <a:ext cx="2813957" cy="1"/>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202573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B906-25FF-7245-8333-3A126D3CA1DC}"/>
              </a:ext>
            </a:extLst>
          </p:cNvPr>
          <p:cNvSpPr>
            <a:spLocks noGrp="1"/>
          </p:cNvSpPr>
          <p:nvPr>
            <p:ph type="title"/>
          </p:nvPr>
        </p:nvSpPr>
        <p:spPr/>
        <p:txBody>
          <a:bodyPr/>
          <a:lstStyle/>
          <a:p>
            <a:r>
              <a:rPr lang="en-US" dirty="0"/>
              <a:t>Asynchronous Flat Delegation –Implementation</a:t>
            </a:r>
          </a:p>
        </p:txBody>
      </p:sp>
      <p:pic>
        <p:nvPicPr>
          <p:cNvPr id="4" name="Picture 3">
            <a:extLst>
              <a:ext uri="{FF2B5EF4-FFF2-40B4-BE49-F238E27FC236}">
                <a16:creationId xmlns:a16="http://schemas.microsoft.com/office/drawing/2014/main" id="{26E0ADE4-C389-6D42-B8C4-346D9B5B7983}"/>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587828" y="2748524"/>
            <a:ext cx="4548188" cy="3411141"/>
          </a:xfrm>
          <a:prstGeom prst="rect">
            <a:avLst/>
          </a:prstGeom>
        </p:spPr>
      </p:pic>
      <p:sp>
        <p:nvSpPr>
          <p:cNvPr id="5" name="Rectangle 4">
            <a:extLst>
              <a:ext uri="{FF2B5EF4-FFF2-40B4-BE49-F238E27FC236}">
                <a16:creationId xmlns:a16="http://schemas.microsoft.com/office/drawing/2014/main" id="{35BF9180-7D82-1948-9141-DBD6E1F0AC68}"/>
              </a:ext>
            </a:extLst>
          </p:cNvPr>
          <p:cNvSpPr/>
          <p:nvPr/>
        </p:nvSpPr>
        <p:spPr>
          <a:xfrm>
            <a:off x="6237515" y="168204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6" name="Rectangle 5">
            <a:extLst>
              <a:ext uri="{FF2B5EF4-FFF2-40B4-BE49-F238E27FC236}">
                <a16:creationId xmlns:a16="http://schemas.microsoft.com/office/drawing/2014/main" id="{FCB2001C-BFDE-2C44-B04B-1314DB921959}"/>
              </a:ext>
            </a:extLst>
          </p:cNvPr>
          <p:cNvSpPr/>
          <p:nvPr/>
        </p:nvSpPr>
        <p:spPr>
          <a:xfrm>
            <a:off x="6237515" y="212291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7" name="Rectangle 6">
            <a:extLst>
              <a:ext uri="{FF2B5EF4-FFF2-40B4-BE49-F238E27FC236}">
                <a16:creationId xmlns:a16="http://schemas.microsoft.com/office/drawing/2014/main" id="{781E5447-4E25-2C42-BF3D-8ED47648469B}"/>
              </a:ext>
            </a:extLst>
          </p:cNvPr>
          <p:cNvSpPr/>
          <p:nvPr/>
        </p:nvSpPr>
        <p:spPr>
          <a:xfrm>
            <a:off x="6213020" y="401662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8" name="Rectangle 7">
            <a:extLst>
              <a:ext uri="{FF2B5EF4-FFF2-40B4-BE49-F238E27FC236}">
                <a16:creationId xmlns:a16="http://schemas.microsoft.com/office/drawing/2014/main" id="{6BA0BC3F-90C9-DB47-B64D-AD8085BE219A}"/>
              </a:ext>
            </a:extLst>
          </p:cNvPr>
          <p:cNvSpPr/>
          <p:nvPr/>
        </p:nvSpPr>
        <p:spPr>
          <a:xfrm>
            <a:off x="6213020" y="445749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9" name="Rectangle 8">
            <a:extLst>
              <a:ext uri="{FF2B5EF4-FFF2-40B4-BE49-F238E27FC236}">
                <a16:creationId xmlns:a16="http://schemas.microsoft.com/office/drawing/2014/main" id="{9CCFCEBB-BA29-DC45-915A-725C766BEB1A}"/>
              </a:ext>
            </a:extLst>
          </p:cNvPr>
          <p:cNvSpPr/>
          <p:nvPr/>
        </p:nvSpPr>
        <p:spPr>
          <a:xfrm>
            <a:off x="6237515" y="25620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0" name="Rectangle 9">
            <a:extLst>
              <a:ext uri="{FF2B5EF4-FFF2-40B4-BE49-F238E27FC236}">
                <a16:creationId xmlns:a16="http://schemas.microsoft.com/office/drawing/2014/main" id="{BA5CE733-E1BE-0B4A-9AF9-7214F392EF17}"/>
              </a:ext>
            </a:extLst>
          </p:cNvPr>
          <p:cNvSpPr/>
          <p:nvPr/>
        </p:nvSpPr>
        <p:spPr>
          <a:xfrm>
            <a:off x="6213020" y="489836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1" name="Rectangle 10">
            <a:extLst>
              <a:ext uri="{FF2B5EF4-FFF2-40B4-BE49-F238E27FC236}">
                <a16:creationId xmlns:a16="http://schemas.microsoft.com/office/drawing/2014/main" id="{664838E0-4D2A-8447-A8AA-035135DADF49}"/>
              </a:ext>
            </a:extLst>
          </p:cNvPr>
          <p:cNvSpPr/>
          <p:nvPr/>
        </p:nvSpPr>
        <p:spPr>
          <a:xfrm>
            <a:off x="3026231" y="1469774"/>
            <a:ext cx="1360714" cy="440872"/>
          </a:xfrm>
          <a:prstGeom prst="rect">
            <a:avLst/>
          </a:prstGeom>
          <a:solidFill>
            <a:schemeClr val="accent3">
              <a:lumMod val="60000"/>
              <a:lumOff val="4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2" name="Rectangle 11">
            <a:extLst>
              <a:ext uri="{FF2B5EF4-FFF2-40B4-BE49-F238E27FC236}">
                <a16:creationId xmlns:a16="http://schemas.microsoft.com/office/drawing/2014/main" id="{57386E3A-036B-664A-B356-E44CF9909F96}"/>
              </a:ext>
            </a:extLst>
          </p:cNvPr>
          <p:cNvSpPr/>
          <p:nvPr/>
        </p:nvSpPr>
        <p:spPr>
          <a:xfrm>
            <a:off x="3026231" y="1910646"/>
            <a:ext cx="1360714" cy="440872"/>
          </a:xfrm>
          <a:prstGeom prst="rect">
            <a:avLst/>
          </a:prstGeom>
          <a:solidFill>
            <a:schemeClr val="accent3">
              <a:lumMod val="60000"/>
              <a:lumOff val="4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3" name="Rectangle 12">
            <a:extLst>
              <a:ext uri="{FF2B5EF4-FFF2-40B4-BE49-F238E27FC236}">
                <a16:creationId xmlns:a16="http://schemas.microsoft.com/office/drawing/2014/main" id="{BE65E371-3F33-E34E-A41D-1CF5029CBFB3}"/>
              </a:ext>
            </a:extLst>
          </p:cNvPr>
          <p:cNvSpPr/>
          <p:nvPr/>
        </p:nvSpPr>
        <p:spPr>
          <a:xfrm>
            <a:off x="3026231" y="2348674"/>
            <a:ext cx="1360714" cy="440872"/>
          </a:xfrm>
          <a:prstGeom prst="rect">
            <a:avLst/>
          </a:prstGeom>
          <a:solidFill>
            <a:schemeClr val="accent3">
              <a:lumMod val="60000"/>
              <a:lumOff val="4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4" name="Rectangle 13">
            <a:extLst>
              <a:ext uri="{FF2B5EF4-FFF2-40B4-BE49-F238E27FC236}">
                <a16:creationId xmlns:a16="http://schemas.microsoft.com/office/drawing/2014/main" id="{AE202F88-E2AE-AF47-887F-C27A69FAFB63}"/>
              </a:ext>
            </a:extLst>
          </p:cNvPr>
          <p:cNvSpPr/>
          <p:nvPr/>
        </p:nvSpPr>
        <p:spPr>
          <a:xfrm>
            <a:off x="3026231" y="27895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16" name="Rectangle 15">
            <a:extLst>
              <a:ext uri="{FF2B5EF4-FFF2-40B4-BE49-F238E27FC236}">
                <a16:creationId xmlns:a16="http://schemas.microsoft.com/office/drawing/2014/main" id="{88320B73-DA00-534B-B44C-DF35427A18E8}"/>
              </a:ext>
            </a:extLst>
          </p:cNvPr>
          <p:cNvSpPr/>
          <p:nvPr/>
        </p:nvSpPr>
        <p:spPr>
          <a:xfrm>
            <a:off x="6716489" y="219367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17" name="Rectangle 16">
            <a:extLst>
              <a:ext uri="{FF2B5EF4-FFF2-40B4-BE49-F238E27FC236}">
                <a16:creationId xmlns:a16="http://schemas.microsoft.com/office/drawing/2014/main" id="{2B8EDAB0-8C02-AB4A-9227-59A846D5D051}"/>
              </a:ext>
            </a:extLst>
          </p:cNvPr>
          <p:cNvSpPr/>
          <p:nvPr/>
        </p:nvSpPr>
        <p:spPr>
          <a:xfrm>
            <a:off x="6716489" y="2634548"/>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EB97001-9955-7C4D-9AD1-210A1061AAA5}"/>
              </a:ext>
            </a:extLst>
          </p:cNvPr>
          <p:cNvSpPr/>
          <p:nvPr/>
        </p:nvSpPr>
        <p:spPr>
          <a:xfrm>
            <a:off x="6691994" y="452825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9" name="Rectangle 18">
            <a:extLst>
              <a:ext uri="{FF2B5EF4-FFF2-40B4-BE49-F238E27FC236}">
                <a16:creationId xmlns:a16="http://schemas.microsoft.com/office/drawing/2014/main" id="{DB4CE492-D1EE-604B-BEB3-33A520C41C8F}"/>
              </a:ext>
            </a:extLst>
          </p:cNvPr>
          <p:cNvSpPr/>
          <p:nvPr/>
        </p:nvSpPr>
        <p:spPr>
          <a:xfrm>
            <a:off x="6691994" y="496913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0" name="Rectangle 19">
            <a:extLst>
              <a:ext uri="{FF2B5EF4-FFF2-40B4-BE49-F238E27FC236}">
                <a16:creationId xmlns:a16="http://schemas.microsoft.com/office/drawing/2014/main" id="{9C7DBD96-CAE2-924D-A9E6-3F0FD754A846}"/>
              </a:ext>
            </a:extLst>
          </p:cNvPr>
          <p:cNvSpPr/>
          <p:nvPr/>
        </p:nvSpPr>
        <p:spPr>
          <a:xfrm>
            <a:off x="6716489" y="3073640"/>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21" name="Rectangle 20">
            <a:extLst>
              <a:ext uri="{FF2B5EF4-FFF2-40B4-BE49-F238E27FC236}">
                <a16:creationId xmlns:a16="http://schemas.microsoft.com/office/drawing/2014/main" id="{1EE98A72-C718-854A-8929-4C9DE546A59A}"/>
              </a:ext>
            </a:extLst>
          </p:cNvPr>
          <p:cNvSpPr/>
          <p:nvPr/>
        </p:nvSpPr>
        <p:spPr>
          <a:xfrm>
            <a:off x="6691994" y="541000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16</a:t>
            </a:r>
          </a:p>
        </p:txBody>
      </p:sp>
      <p:sp>
        <p:nvSpPr>
          <p:cNvPr id="22" name="Rectangle 21">
            <a:extLst>
              <a:ext uri="{FF2B5EF4-FFF2-40B4-BE49-F238E27FC236}">
                <a16:creationId xmlns:a16="http://schemas.microsoft.com/office/drawing/2014/main" id="{A97ED91E-89BB-5D49-B12C-78E87BC4E540}"/>
              </a:ext>
            </a:extLst>
          </p:cNvPr>
          <p:cNvSpPr/>
          <p:nvPr/>
        </p:nvSpPr>
        <p:spPr>
          <a:xfrm>
            <a:off x="3505205" y="19814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23" name="Rectangle 22">
            <a:extLst>
              <a:ext uri="{FF2B5EF4-FFF2-40B4-BE49-F238E27FC236}">
                <a16:creationId xmlns:a16="http://schemas.microsoft.com/office/drawing/2014/main" id="{36066236-2B1F-9D43-AD9A-2896162A62A1}"/>
              </a:ext>
            </a:extLst>
          </p:cNvPr>
          <p:cNvSpPr/>
          <p:nvPr/>
        </p:nvSpPr>
        <p:spPr>
          <a:xfrm>
            <a:off x="3505205" y="2422279"/>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4" name="Rectangle 23">
            <a:extLst>
              <a:ext uri="{FF2B5EF4-FFF2-40B4-BE49-F238E27FC236}">
                <a16:creationId xmlns:a16="http://schemas.microsoft.com/office/drawing/2014/main" id="{BD729EBB-80E6-6641-B420-267C1F87B23A}"/>
              </a:ext>
            </a:extLst>
          </p:cNvPr>
          <p:cNvSpPr/>
          <p:nvPr/>
        </p:nvSpPr>
        <p:spPr>
          <a:xfrm>
            <a:off x="3505205" y="2860307"/>
            <a:ext cx="1360714" cy="440872"/>
          </a:xfrm>
          <a:prstGeom prst="rect">
            <a:avLst/>
          </a:prstGeom>
          <a:solidFill>
            <a:schemeClr val="accent3">
              <a:lumMod val="60000"/>
              <a:lumOff val="4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5" name="Rectangle 24">
            <a:extLst>
              <a:ext uri="{FF2B5EF4-FFF2-40B4-BE49-F238E27FC236}">
                <a16:creationId xmlns:a16="http://schemas.microsoft.com/office/drawing/2014/main" id="{D577FE97-E512-3845-9A42-721A37694DE3}"/>
              </a:ext>
            </a:extLst>
          </p:cNvPr>
          <p:cNvSpPr/>
          <p:nvPr/>
        </p:nvSpPr>
        <p:spPr>
          <a:xfrm>
            <a:off x="3505205" y="33011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6" name="Rectangle 25">
            <a:extLst>
              <a:ext uri="{FF2B5EF4-FFF2-40B4-BE49-F238E27FC236}">
                <a16:creationId xmlns:a16="http://schemas.microsoft.com/office/drawing/2014/main" id="{E360F331-E527-A346-A752-0E785444A3EA}"/>
              </a:ext>
            </a:extLst>
          </p:cNvPr>
          <p:cNvSpPr/>
          <p:nvPr/>
        </p:nvSpPr>
        <p:spPr>
          <a:xfrm>
            <a:off x="7271660" y="27815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27" name="Rectangle 26">
            <a:extLst>
              <a:ext uri="{FF2B5EF4-FFF2-40B4-BE49-F238E27FC236}">
                <a16:creationId xmlns:a16="http://schemas.microsoft.com/office/drawing/2014/main" id="{7557144C-4C69-2C40-B017-ED7673C2F6FC}"/>
              </a:ext>
            </a:extLst>
          </p:cNvPr>
          <p:cNvSpPr/>
          <p:nvPr/>
        </p:nvSpPr>
        <p:spPr>
          <a:xfrm>
            <a:off x="7271660" y="32223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8" name="Rectangle 27">
            <a:extLst>
              <a:ext uri="{FF2B5EF4-FFF2-40B4-BE49-F238E27FC236}">
                <a16:creationId xmlns:a16="http://schemas.microsoft.com/office/drawing/2014/main" id="{0EBC5E3D-8B71-4F4F-9432-A5B14115B8E8}"/>
              </a:ext>
            </a:extLst>
          </p:cNvPr>
          <p:cNvSpPr/>
          <p:nvPr/>
        </p:nvSpPr>
        <p:spPr>
          <a:xfrm>
            <a:off x="7247165" y="511608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29" name="Rectangle 28">
            <a:extLst>
              <a:ext uri="{FF2B5EF4-FFF2-40B4-BE49-F238E27FC236}">
                <a16:creationId xmlns:a16="http://schemas.microsoft.com/office/drawing/2014/main" id="{B8E43EC7-A024-074C-A523-EF0E6920CF99}"/>
              </a:ext>
            </a:extLst>
          </p:cNvPr>
          <p:cNvSpPr/>
          <p:nvPr/>
        </p:nvSpPr>
        <p:spPr>
          <a:xfrm>
            <a:off x="7247165" y="55569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0" name="Rectangle 29">
            <a:extLst>
              <a:ext uri="{FF2B5EF4-FFF2-40B4-BE49-F238E27FC236}">
                <a16:creationId xmlns:a16="http://schemas.microsoft.com/office/drawing/2014/main" id="{65EF6E95-4431-B546-9D8F-9EE751874B22}"/>
              </a:ext>
            </a:extLst>
          </p:cNvPr>
          <p:cNvSpPr/>
          <p:nvPr/>
        </p:nvSpPr>
        <p:spPr>
          <a:xfrm>
            <a:off x="7271660" y="366146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31" name="Rectangle 30">
            <a:extLst>
              <a:ext uri="{FF2B5EF4-FFF2-40B4-BE49-F238E27FC236}">
                <a16:creationId xmlns:a16="http://schemas.microsoft.com/office/drawing/2014/main" id="{42001618-6FEA-824F-8582-77850133E7F2}"/>
              </a:ext>
            </a:extLst>
          </p:cNvPr>
          <p:cNvSpPr/>
          <p:nvPr/>
        </p:nvSpPr>
        <p:spPr>
          <a:xfrm>
            <a:off x="7247165" y="59978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32" name="Rectangle 31">
            <a:extLst>
              <a:ext uri="{FF2B5EF4-FFF2-40B4-BE49-F238E27FC236}">
                <a16:creationId xmlns:a16="http://schemas.microsoft.com/office/drawing/2014/main" id="{38CF08F1-AA68-7844-8BDA-D84B135D536C}"/>
              </a:ext>
            </a:extLst>
          </p:cNvPr>
          <p:cNvSpPr/>
          <p:nvPr/>
        </p:nvSpPr>
        <p:spPr>
          <a:xfrm>
            <a:off x="4060376" y="256923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33" name="Rectangle 32">
            <a:extLst>
              <a:ext uri="{FF2B5EF4-FFF2-40B4-BE49-F238E27FC236}">
                <a16:creationId xmlns:a16="http://schemas.microsoft.com/office/drawing/2014/main" id="{C4A56E07-8301-0741-A5D6-D1756D7B33AB}"/>
              </a:ext>
            </a:extLst>
          </p:cNvPr>
          <p:cNvSpPr/>
          <p:nvPr/>
        </p:nvSpPr>
        <p:spPr>
          <a:xfrm>
            <a:off x="4060376" y="3010104"/>
            <a:ext cx="1360714" cy="440872"/>
          </a:xfrm>
          <a:prstGeom prst="rect">
            <a:avLst/>
          </a:prstGeom>
          <a:solidFill>
            <a:schemeClr val="accent3">
              <a:lumMod val="60000"/>
              <a:lumOff val="4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4" name="Rectangle 33">
            <a:extLst>
              <a:ext uri="{FF2B5EF4-FFF2-40B4-BE49-F238E27FC236}">
                <a16:creationId xmlns:a16="http://schemas.microsoft.com/office/drawing/2014/main" id="{55F22FDC-15A2-3640-B315-41A5DEE20D00}"/>
              </a:ext>
            </a:extLst>
          </p:cNvPr>
          <p:cNvSpPr/>
          <p:nvPr/>
        </p:nvSpPr>
        <p:spPr>
          <a:xfrm>
            <a:off x="4060376" y="3448132"/>
            <a:ext cx="1360714" cy="440872"/>
          </a:xfrm>
          <a:prstGeom prst="rect">
            <a:avLst/>
          </a:prstGeom>
          <a:solidFill>
            <a:schemeClr val="accent3">
              <a:lumMod val="60000"/>
              <a:lumOff val="4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5" name="Rectangle 34">
            <a:extLst>
              <a:ext uri="{FF2B5EF4-FFF2-40B4-BE49-F238E27FC236}">
                <a16:creationId xmlns:a16="http://schemas.microsoft.com/office/drawing/2014/main" id="{E8C1598A-EB68-824B-BDBB-5E1C187514DE}"/>
              </a:ext>
            </a:extLst>
          </p:cNvPr>
          <p:cNvSpPr/>
          <p:nvPr/>
        </p:nvSpPr>
        <p:spPr>
          <a:xfrm>
            <a:off x="4060376" y="38890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39" name="TextBox 38">
            <a:extLst>
              <a:ext uri="{FF2B5EF4-FFF2-40B4-BE49-F238E27FC236}">
                <a16:creationId xmlns:a16="http://schemas.microsoft.com/office/drawing/2014/main" id="{2A9EFA14-0E34-5141-893E-7A35B063FCB8}"/>
              </a:ext>
            </a:extLst>
          </p:cNvPr>
          <p:cNvSpPr txBox="1"/>
          <p:nvPr/>
        </p:nvSpPr>
        <p:spPr>
          <a:xfrm>
            <a:off x="457199" y="5099244"/>
            <a:ext cx="1495922" cy="707886"/>
          </a:xfrm>
          <a:prstGeom prst="rect">
            <a:avLst/>
          </a:prstGeom>
          <a:noFill/>
        </p:spPr>
        <p:txBody>
          <a:bodyPr wrap="none" rtlCol="0">
            <a:spAutoFit/>
          </a:bodyPr>
          <a:lstStyle/>
          <a:p>
            <a:r>
              <a:rPr lang="en-US" sz="4000" dirty="0">
                <a:latin typeface="Helvetica" pitchFamily="2" charset="0"/>
              </a:rPr>
              <a:t>Client</a:t>
            </a:r>
          </a:p>
        </p:txBody>
      </p:sp>
      <p:cxnSp>
        <p:nvCxnSpPr>
          <p:cNvPr id="36" name="Straight Arrow Connector 35">
            <a:extLst>
              <a:ext uri="{FF2B5EF4-FFF2-40B4-BE49-F238E27FC236}">
                <a16:creationId xmlns:a16="http://schemas.microsoft.com/office/drawing/2014/main" id="{5EF323F6-4519-BA4E-B819-DC7AFD936F8B}"/>
              </a:ext>
            </a:extLst>
          </p:cNvPr>
          <p:cNvCxnSpPr>
            <a:cxnSpLocks/>
            <a:endCxn id="30" idx="1"/>
          </p:cNvCxnSpPr>
          <p:nvPr/>
        </p:nvCxnSpPr>
        <p:spPr>
          <a:xfrm>
            <a:off x="5475512" y="3185616"/>
            <a:ext cx="1796148" cy="696285"/>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853930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B906-25FF-7245-8333-3A126D3CA1DC}"/>
              </a:ext>
            </a:extLst>
          </p:cNvPr>
          <p:cNvSpPr>
            <a:spLocks noGrp="1"/>
          </p:cNvSpPr>
          <p:nvPr>
            <p:ph type="title"/>
          </p:nvPr>
        </p:nvSpPr>
        <p:spPr/>
        <p:txBody>
          <a:bodyPr/>
          <a:lstStyle/>
          <a:p>
            <a:r>
              <a:rPr lang="en-US" dirty="0"/>
              <a:t>Asynchronous Flat Delegation –Implementation</a:t>
            </a:r>
          </a:p>
        </p:txBody>
      </p:sp>
      <p:pic>
        <p:nvPicPr>
          <p:cNvPr id="4" name="Picture 3">
            <a:extLst>
              <a:ext uri="{FF2B5EF4-FFF2-40B4-BE49-F238E27FC236}">
                <a16:creationId xmlns:a16="http://schemas.microsoft.com/office/drawing/2014/main" id="{26E0ADE4-C389-6D42-B8C4-346D9B5B7983}"/>
              </a:ext>
            </a:extLst>
          </p:cNvPr>
          <p:cNvPicPr>
            <a:picLocks noChangeAspect="1"/>
          </p:cNvPicPr>
          <p:nvPr/>
        </p:nvPicPr>
        <p:blipFill rotWithShape="1">
          <a:blip r:embed="rId2" cstate="hqprint">
            <a:biLevel thresh="50000"/>
            <a:extLst>
              <a:ext uri="{BEBA8EAE-BF5A-486C-A8C5-ECC9F3942E4B}">
                <a14:imgProps xmlns:a14="http://schemas.microsoft.com/office/drawing/2010/main">
                  <a14:imgLayer r:embed="rId3">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rcRect l="12925" t="29126" r="15213" b="9052"/>
          <a:stretch/>
        </p:blipFill>
        <p:spPr>
          <a:xfrm>
            <a:off x="0" y="3742051"/>
            <a:ext cx="3268446" cy="2108823"/>
          </a:xfrm>
          <a:prstGeom prst="rect">
            <a:avLst/>
          </a:prstGeom>
          <a:solidFill>
            <a:schemeClr val="accent4">
              <a:lumMod val="20000"/>
              <a:lumOff val="80000"/>
            </a:schemeClr>
          </a:solidFill>
          <a:ln>
            <a:noFill/>
          </a:ln>
        </p:spPr>
      </p:pic>
      <p:sp>
        <p:nvSpPr>
          <p:cNvPr id="11" name="Rectangle 10">
            <a:extLst>
              <a:ext uri="{FF2B5EF4-FFF2-40B4-BE49-F238E27FC236}">
                <a16:creationId xmlns:a16="http://schemas.microsoft.com/office/drawing/2014/main" id="{664838E0-4D2A-8447-A8AA-035135DADF49}"/>
              </a:ext>
            </a:extLst>
          </p:cNvPr>
          <p:cNvSpPr/>
          <p:nvPr/>
        </p:nvSpPr>
        <p:spPr>
          <a:xfrm>
            <a:off x="3026231" y="146977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2" name="Rectangle 11">
            <a:extLst>
              <a:ext uri="{FF2B5EF4-FFF2-40B4-BE49-F238E27FC236}">
                <a16:creationId xmlns:a16="http://schemas.microsoft.com/office/drawing/2014/main" id="{57386E3A-036B-664A-B356-E44CF9909F96}"/>
              </a:ext>
            </a:extLst>
          </p:cNvPr>
          <p:cNvSpPr/>
          <p:nvPr/>
        </p:nvSpPr>
        <p:spPr>
          <a:xfrm>
            <a:off x="3026231" y="19106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3" name="Rectangle 12">
            <a:extLst>
              <a:ext uri="{FF2B5EF4-FFF2-40B4-BE49-F238E27FC236}">
                <a16:creationId xmlns:a16="http://schemas.microsoft.com/office/drawing/2014/main" id="{BE65E371-3F33-E34E-A41D-1CF5029CBFB3}"/>
              </a:ext>
            </a:extLst>
          </p:cNvPr>
          <p:cNvSpPr/>
          <p:nvPr/>
        </p:nvSpPr>
        <p:spPr>
          <a:xfrm>
            <a:off x="3026231" y="234867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4" name="Rectangle 13">
            <a:extLst>
              <a:ext uri="{FF2B5EF4-FFF2-40B4-BE49-F238E27FC236}">
                <a16:creationId xmlns:a16="http://schemas.microsoft.com/office/drawing/2014/main" id="{AE202F88-E2AE-AF47-887F-C27A69FAFB63}"/>
              </a:ext>
            </a:extLst>
          </p:cNvPr>
          <p:cNvSpPr/>
          <p:nvPr/>
        </p:nvSpPr>
        <p:spPr>
          <a:xfrm>
            <a:off x="3026231" y="27895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2" name="Rectangle 21">
            <a:extLst>
              <a:ext uri="{FF2B5EF4-FFF2-40B4-BE49-F238E27FC236}">
                <a16:creationId xmlns:a16="http://schemas.microsoft.com/office/drawing/2014/main" id="{A97ED91E-89BB-5D49-B12C-78E87BC4E540}"/>
              </a:ext>
            </a:extLst>
          </p:cNvPr>
          <p:cNvSpPr/>
          <p:nvPr/>
        </p:nvSpPr>
        <p:spPr>
          <a:xfrm>
            <a:off x="3505205" y="19814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23" name="Rectangle 22">
            <a:extLst>
              <a:ext uri="{FF2B5EF4-FFF2-40B4-BE49-F238E27FC236}">
                <a16:creationId xmlns:a16="http://schemas.microsoft.com/office/drawing/2014/main" id="{36066236-2B1F-9D43-AD9A-2896162A62A1}"/>
              </a:ext>
            </a:extLst>
          </p:cNvPr>
          <p:cNvSpPr/>
          <p:nvPr/>
        </p:nvSpPr>
        <p:spPr>
          <a:xfrm>
            <a:off x="3505205" y="2422279"/>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4" name="Rectangle 23">
            <a:extLst>
              <a:ext uri="{FF2B5EF4-FFF2-40B4-BE49-F238E27FC236}">
                <a16:creationId xmlns:a16="http://schemas.microsoft.com/office/drawing/2014/main" id="{BD729EBB-80E6-6641-B420-267C1F87B23A}"/>
              </a:ext>
            </a:extLst>
          </p:cNvPr>
          <p:cNvSpPr/>
          <p:nvPr/>
        </p:nvSpPr>
        <p:spPr>
          <a:xfrm>
            <a:off x="3505205" y="28603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5" name="Rectangle 24">
            <a:extLst>
              <a:ext uri="{FF2B5EF4-FFF2-40B4-BE49-F238E27FC236}">
                <a16:creationId xmlns:a16="http://schemas.microsoft.com/office/drawing/2014/main" id="{D577FE97-E512-3845-9A42-721A37694DE3}"/>
              </a:ext>
            </a:extLst>
          </p:cNvPr>
          <p:cNvSpPr/>
          <p:nvPr/>
        </p:nvSpPr>
        <p:spPr>
          <a:xfrm>
            <a:off x="3505205" y="33011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6" name="Rectangle 25">
            <a:extLst>
              <a:ext uri="{FF2B5EF4-FFF2-40B4-BE49-F238E27FC236}">
                <a16:creationId xmlns:a16="http://schemas.microsoft.com/office/drawing/2014/main" id="{E360F331-E527-A346-A752-0E785444A3EA}"/>
              </a:ext>
            </a:extLst>
          </p:cNvPr>
          <p:cNvSpPr/>
          <p:nvPr/>
        </p:nvSpPr>
        <p:spPr>
          <a:xfrm>
            <a:off x="7271660" y="27815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27" name="Rectangle 26">
            <a:extLst>
              <a:ext uri="{FF2B5EF4-FFF2-40B4-BE49-F238E27FC236}">
                <a16:creationId xmlns:a16="http://schemas.microsoft.com/office/drawing/2014/main" id="{7557144C-4C69-2C40-B017-ED7673C2F6FC}"/>
              </a:ext>
            </a:extLst>
          </p:cNvPr>
          <p:cNvSpPr/>
          <p:nvPr/>
        </p:nvSpPr>
        <p:spPr>
          <a:xfrm>
            <a:off x="7271660" y="32223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8" name="Rectangle 27">
            <a:extLst>
              <a:ext uri="{FF2B5EF4-FFF2-40B4-BE49-F238E27FC236}">
                <a16:creationId xmlns:a16="http://schemas.microsoft.com/office/drawing/2014/main" id="{0EBC5E3D-8B71-4F4F-9432-A5B14115B8E8}"/>
              </a:ext>
            </a:extLst>
          </p:cNvPr>
          <p:cNvSpPr/>
          <p:nvPr/>
        </p:nvSpPr>
        <p:spPr>
          <a:xfrm>
            <a:off x="7247165" y="511608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29" name="Rectangle 28">
            <a:extLst>
              <a:ext uri="{FF2B5EF4-FFF2-40B4-BE49-F238E27FC236}">
                <a16:creationId xmlns:a16="http://schemas.microsoft.com/office/drawing/2014/main" id="{B8E43EC7-A024-074C-A523-EF0E6920CF99}"/>
              </a:ext>
            </a:extLst>
          </p:cNvPr>
          <p:cNvSpPr/>
          <p:nvPr/>
        </p:nvSpPr>
        <p:spPr>
          <a:xfrm>
            <a:off x="7247165" y="555695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0" name="Rectangle 29">
            <a:extLst>
              <a:ext uri="{FF2B5EF4-FFF2-40B4-BE49-F238E27FC236}">
                <a16:creationId xmlns:a16="http://schemas.microsoft.com/office/drawing/2014/main" id="{65EF6E95-4431-B546-9D8F-9EE751874B22}"/>
              </a:ext>
            </a:extLst>
          </p:cNvPr>
          <p:cNvSpPr/>
          <p:nvPr/>
        </p:nvSpPr>
        <p:spPr>
          <a:xfrm>
            <a:off x="7271660" y="366146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31" name="Rectangle 30">
            <a:extLst>
              <a:ext uri="{FF2B5EF4-FFF2-40B4-BE49-F238E27FC236}">
                <a16:creationId xmlns:a16="http://schemas.microsoft.com/office/drawing/2014/main" id="{42001618-6FEA-824F-8582-77850133E7F2}"/>
              </a:ext>
            </a:extLst>
          </p:cNvPr>
          <p:cNvSpPr/>
          <p:nvPr/>
        </p:nvSpPr>
        <p:spPr>
          <a:xfrm>
            <a:off x="7247165" y="599782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32" name="Rectangle 31">
            <a:extLst>
              <a:ext uri="{FF2B5EF4-FFF2-40B4-BE49-F238E27FC236}">
                <a16:creationId xmlns:a16="http://schemas.microsoft.com/office/drawing/2014/main" id="{38CF08F1-AA68-7844-8BDA-D84B135D536C}"/>
              </a:ext>
            </a:extLst>
          </p:cNvPr>
          <p:cNvSpPr/>
          <p:nvPr/>
        </p:nvSpPr>
        <p:spPr>
          <a:xfrm>
            <a:off x="4060376" y="256923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33" name="Rectangle 32">
            <a:extLst>
              <a:ext uri="{FF2B5EF4-FFF2-40B4-BE49-F238E27FC236}">
                <a16:creationId xmlns:a16="http://schemas.microsoft.com/office/drawing/2014/main" id="{C4A56E07-8301-0741-A5D6-D1756D7B33AB}"/>
              </a:ext>
            </a:extLst>
          </p:cNvPr>
          <p:cNvSpPr/>
          <p:nvPr/>
        </p:nvSpPr>
        <p:spPr>
          <a:xfrm>
            <a:off x="4060376" y="30101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4" name="Rectangle 33">
            <a:extLst>
              <a:ext uri="{FF2B5EF4-FFF2-40B4-BE49-F238E27FC236}">
                <a16:creationId xmlns:a16="http://schemas.microsoft.com/office/drawing/2014/main" id="{55F22FDC-15A2-3640-B315-41A5DEE20D00}"/>
              </a:ext>
            </a:extLst>
          </p:cNvPr>
          <p:cNvSpPr/>
          <p:nvPr/>
        </p:nvSpPr>
        <p:spPr>
          <a:xfrm>
            <a:off x="4060376" y="344813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5" name="Rectangle 34">
            <a:extLst>
              <a:ext uri="{FF2B5EF4-FFF2-40B4-BE49-F238E27FC236}">
                <a16:creationId xmlns:a16="http://schemas.microsoft.com/office/drawing/2014/main" id="{E8C1598A-EB68-824B-BDBB-5E1C187514DE}"/>
              </a:ext>
            </a:extLst>
          </p:cNvPr>
          <p:cNvSpPr/>
          <p:nvPr/>
        </p:nvSpPr>
        <p:spPr>
          <a:xfrm>
            <a:off x="4060376" y="38890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39" name="TextBox 38">
            <a:extLst>
              <a:ext uri="{FF2B5EF4-FFF2-40B4-BE49-F238E27FC236}">
                <a16:creationId xmlns:a16="http://schemas.microsoft.com/office/drawing/2014/main" id="{2A9EFA14-0E34-5141-893E-7A35B063FCB8}"/>
              </a:ext>
            </a:extLst>
          </p:cNvPr>
          <p:cNvSpPr txBox="1"/>
          <p:nvPr/>
        </p:nvSpPr>
        <p:spPr>
          <a:xfrm>
            <a:off x="457199" y="5099244"/>
            <a:ext cx="1696298" cy="707886"/>
          </a:xfrm>
          <a:prstGeom prst="rect">
            <a:avLst/>
          </a:prstGeom>
          <a:noFill/>
        </p:spPr>
        <p:txBody>
          <a:bodyPr wrap="none" rtlCol="0">
            <a:spAutoFit/>
          </a:bodyPr>
          <a:lstStyle/>
          <a:p>
            <a:r>
              <a:rPr lang="en-US" sz="4000" dirty="0">
                <a:latin typeface="Helvetica" pitchFamily="2" charset="0"/>
              </a:rPr>
              <a:t>Server</a:t>
            </a:r>
          </a:p>
        </p:txBody>
      </p:sp>
      <p:cxnSp>
        <p:nvCxnSpPr>
          <p:cNvPr id="37" name="Straight Arrow Connector 36">
            <a:extLst>
              <a:ext uri="{FF2B5EF4-FFF2-40B4-BE49-F238E27FC236}">
                <a16:creationId xmlns:a16="http://schemas.microsoft.com/office/drawing/2014/main" id="{48E75198-EF4A-0840-8E6C-550C4536B812}"/>
              </a:ext>
            </a:extLst>
          </p:cNvPr>
          <p:cNvCxnSpPr>
            <a:cxnSpLocks/>
          </p:cNvCxnSpPr>
          <p:nvPr/>
        </p:nvCxnSpPr>
        <p:spPr>
          <a:xfrm flipH="1">
            <a:off x="3268447" y="2860307"/>
            <a:ext cx="3978718" cy="1433907"/>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3BF27742-6E4A-964C-95EC-B2EA83F7DBB6}"/>
              </a:ext>
            </a:extLst>
          </p:cNvPr>
          <p:cNvCxnSpPr>
            <a:cxnSpLocks/>
          </p:cNvCxnSpPr>
          <p:nvPr/>
        </p:nvCxnSpPr>
        <p:spPr>
          <a:xfrm>
            <a:off x="3267957" y="4441167"/>
            <a:ext cx="3979208" cy="947059"/>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E959A4F7-E324-8A4C-A411-1F57CBE661AE}"/>
              </a:ext>
            </a:extLst>
          </p:cNvPr>
          <p:cNvSpPr/>
          <p:nvPr/>
        </p:nvSpPr>
        <p:spPr>
          <a:xfrm>
            <a:off x="7271660" y="1462378"/>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41" name="Rectangle 40">
            <a:extLst>
              <a:ext uri="{FF2B5EF4-FFF2-40B4-BE49-F238E27FC236}">
                <a16:creationId xmlns:a16="http://schemas.microsoft.com/office/drawing/2014/main" id="{1DDD5FD4-F570-954E-9EEE-FBE66F5B43C1}"/>
              </a:ext>
            </a:extLst>
          </p:cNvPr>
          <p:cNvSpPr/>
          <p:nvPr/>
        </p:nvSpPr>
        <p:spPr>
          <a:xfrm>
            <a:off x="7271660" y="1903250"/>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42" name="Rectangle 41">
            <a:extLst>
              <a:ext uri="{FF2B5EF4-FFF2-40B4-BE49-F238E27FC236}">
                <a16:creationId xmlns:a16="http://schemas.microsoft.com/office/drawing/2014/main" id="{07A5302E-907E-904F-B0D2-BFA953157078}"/>
              </a:ext>
            </a:extLst>
          </p:cNvPr>
          <p:cNvSpPr/>
          <p:nvPr/>
        </p:nvSpPr>
        <p:spPr>
          <a:xfrm>
            <a:off x="7271660" y="234234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43" name="Rectangle 42">
            <a:extLst>
              <a:ext uri="{FF2B5EF4-FFF2-40B4-BE49-F238E27FC236}">
                <a16:creationId xmlns:a16="http://schemas.microsoft.com/office/drawing/2014/main" id="{A26D68B8-0771-D44A-B711-D1903D300533}"/>
              </a:ext>
            </a:extLst>
          </p:cNvPr>
          <p:cNvSpPr/>
          <p:nvPr/>
        </p:nvSpPr>
        <p:spPr>
          <a:xfrm>
            <a:off x="7262405" y="12541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44" name="Rectangle 43">
            <a:extLst>
              <a:ext uri="{FF2B5EF4-FFF2-40B4-BE49-F238E27FC236}">
                <a16:creationId xmlns:a16="http://schemas.microsoft.com/office/drawing/2014/main" id="{426A5C94-B9A4-AE41-8C5D-1728BCDDE511}"/>
              </a:ext>
            </a:extLst>
          </p:cNvPr>
          <p:cNvSpPr/>
          <p:nvPr/>
        </p:nvSpPr>
        <p:spPr>
          <a:xfrm>
            <a:off x="7262405" y="56628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45" name="Rectangle 44">
            <a:extLst>
              <a:ext uri="{FF2B5EF4-FFF2-40B4-BE49-F238E27FC236}">
                <a16:creationId xmlns:a16="http://schemas.microsoft.com/office/drawing/2014/main" id="{1A0D5C63-83F8-7849-B48B-C80F84950AEA}"/>
              </a:ext>
            </a:extLst>
          </p:cNvPr>
          <p:cNvSpPr/>
          <p:nvPr/>
        </p:nvSpPr>
        <p:spPr>
          <a:xfrm>
            <a:off x="7262405" y="1005378"/>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Tree>
    <p:extLst>
      <p:ext uri="{BB962C8B-B14F-4D97-AF65-F5344CB8AC3E}">
        <p14:creationId xmlns:p14="http://schemas.microsoft.com/office/powerpoint/2010/main" val="206364246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B906-25FF-7245-8333-3A126D3CA1DC}"/>
              </a:ext>
            </a:extLst>
          </p:cNvPr>
          <p:cNvSpPr>
            <a:spLocks noGrp="1"/>
          </p:cNvSpPr>
          <p:nvPr>
            <p:ph type="title"/>
          </p:nvPr>
        </p:nvSpPr>
        <p:spPr/>
        <p:txBody>
          <a:bodyPr/>
          <a:lstStyle/>
          <a:p>
            <a:r>
              <a:rPr lang="en-US" dirty="0"/>
              <a:t>Asynchronous Flat Delegation –Implementation</a:t>
            </a:r>
          </a:p>
        </p:txBody>
      </p:sp>
      <p:pic>
        <p:nvPicPr>
          <p:cNvPr id="4" name="Picture 3">
            <a:extLst>
              <a:ext uri="{FF2B5EF4-FFF2-40B4-BE49-F238E27FC236}">
                <a16:creationId xmlns:a16="http://schemas.microsoft.com/office/drawing/2014/main" id="{26E0ADE4-C389-6D42-B8C4-346D9B5B7983}"/>
              </a:ext>
            </a:extLst>
          </p:cNvPr>
          <p:cNvPicPr>
            <a:picLocks noChangeAspect="1"/>
          </p:cNvPicPr>
          <p:nvPr/>
        </p:nvPicPr>
        <p:blipFill rotWithShape="1">
          <a:blip r:embed="rId2" cstate="hqprint">
            <a:biLevel thresh="50000"/>
            <a:extLst>
              <a:ext uri="{BEBA8EAE-BF5A-486C-A8C5-ECC9F3942E4B}">
                <a14:imgProps xmlns:a14="http://schemas.microsoft.com/office/drawing/2010/main">
                  <a14:imgLayer r:embed="rId3">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rcRect l="12925" t="29126" r="15213" b="9052"/>
          <a:stretch/>
        </p:blipFill>
        <p:spPr>
          <a:xfrm>
            <a:off x="0" y="3742051"/>
            <a:ext cx="3268446" cy="2108823"/>
          </a:xfrm>
          <a:prstGeom prst="rect">
            <a:avLst/>
          </a:prstGeom>
          <a:solidFill>
            <a:schemeClr val="accent4">
              <a:lumMod val="20000"/>
              <a:lumOff val="80000"/>
            </a:schemeClr>
          </a:solidFill>
          <a:ln>
            <a:noFill/>
          </a:ln>
        </p:spPr>
      </p:pic>
      <p:sp>
        <p:nvSpPr>
          <p:cNvPr id="11" name="Rectangle 10">
            <a:extLst>
              <a:ext uri="{FF2B5EF4-FFF2-40B4-BE49-F238E27FC236}">
                <a16:creationId xmlns:a16="http://schemas.microsoft.com/office/drawing/2014/main" id="{664838E0-4D2A-8447-A8AA-035135DADF49}"/>
              </a:ext>
            </a:extLst>
          </p:cNvPr>
          <p:cNvSpPr/>
          <p:nvPr/>
        </p:nvSpPr>
        <p:spPr>
          <a:xfrm>
            <a:off x="3026231" y="146977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2" name="Rectangle 11">
            <a:extLst>
              <a:ext uri="{FF2B5EF4-FFF2-40B4-BE49-F238E27FC236}">
                <a16:creationId xmlns:a16="http://schemas.microsoft.com/office/drawing/2014/main" id="{57386E3A-036B-664A-B356-E44CF9909F96}"/>
              </a:ext>
            </a:extLst>
          </p:cNvPr>
          <p:cNvSpPr/>
          <p:nvPr/>
        </p:nvSpPr>
        <p:spPr>
          <a:xfrm>
            <a:off x="3026231" y="19106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3" name="Rectangle 12">
            <a:extLst>
              <a:ext uri="{FF2B5EF4-FFF2-40B4-BE49-F238E27FC236}">
                <a16:creationId xmlns:a16="http://schemas.microsoft.com/office/drawing/2014/main" id="{BE65E371-3F33-E34E-A41D-1CF5029CBFB3}"/>
              </a:ext>
            </a:extLst>
          </p:cNvPr>
          <p:cNvSpPr/>
          <p:nvPr/>
        </p:nvSpPr>
        <p:spPr>
          <a:xfrm>
            <a:off x="3026231" y="234867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4" name="Rectangle 13">
            <a:extLst>
              <a:ext uri="{FF2B5EF4-FFF2-40B4-BE49-F238E27FC236}">
                <a16:creationId xmlns:a16="http://schemas.microsoft.com/office/drawing/2014/main" id="{AE202F88-E2AE-AF47-887F-C27A69FAFB63}"/>
              </a:ext>
            </a:extLst>
          </p:cNvPr>
          <p:cNvSpPr/>
          <p:nvPr/>
        </p:nvSpPr>
        <p:spPr>
          <a:xfrm>
            <a:off x="3026231" y="27895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2" name="Rectangle 21">
            <a:extLst>
              <a:ext uri="{FF2B5EF4-FFF2-40B4-BE49-F238E27FC236}">
                <a16:creationId xmlns:a16="http://schemas.microsoft.com/office/drawing/2014/main" id="{A97ED91E-89BB-5D49-B12C-78E87BC4E540}"/>
              </a:ext>
            </a:extLst>
          </p:cNvPr>
          <p:cNvSpPr/>
          <p:nvPr/>
        </p:nvSpPr>
        <p:spPr>
          <a:xfrm>
            <a:off x="3505205" y="19814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23" name="Rectangle 22">
            <a:extLst>
              <a:ext uri="{FF2B5EF4-FFF2-40B4-BE49-F238E27FC236}">
                <a16:creationId xmlns:a16="http://schemas.microsoft.com/office/drawing/2014/main" id="{36066236-2B1F-9D43-AD9A-2896162A62A1}"/>
              </a:ext>
            </a:extLst>
          </p:cNvPr>
          <p:cNvSpPr/>
          <p:nvPr/>
        </p:nvSpPr>
        <p:spPr>
          <a:xfrm>
            <a:off x="3505205" y="2422279"/>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4" name="Rectangle 23">
            <a:extLst>
              <a:ext uri="{FF2B5EF4-FFF2-40B4-BE49-F238E27FC236}">
                <a16:creationId xmlns:a16="http://schemas.microsoft.com/office/drawing/2014/main" id="{BD729EBB-80E6-6641-B420-267C1F87B23A}"/>
              </a:ext>
            </a:extLst>
          </p:cNvPr>
          <p:cNvSpPr/>
          <p:nvPr/>
        </p:nvSpPr>
        <p:spPr>
          <a:xfrm>
            <a:off x="3505205" y="28603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5" name="Rectangle 24">
            <a:extLst>
              <a:ext uri="{FF2B5EF4-FFF2-40B4-BE49-F238E27FC236}">
                <a16:creationId xmlns:a16="http://schemas.microsoft.com/office/drawing/2014/main" id="{D577FE97-E512-3845-9A42-721A37694DE3}"/>
              </a:ext>
            </a:extLst>
          </p:cNvPr>
          <p:cNvSpPr/>
          <p:nvPr/>
        </p:nvSpPr>
        <p:spPr>
          <a:xfrm>
            <a:off x="3505205" y="33011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6" name="Rectangle 25">
            <a:extLst>
              <a:ext uri="{FF2B5EF4-FFF2-40B4-BE49-F238E27FC236}">
                <a16:creationId xmlns:a16="http://schemas.microsoft.com/office/drawing/2014/main" id="{E360F331-E527-A346-A752-0E785444A3EA}"/>
              </a:ext>
            </a:extLst>
          </p:cNvPr>
          <p:cNvSpPr/>
          <p:nvPr/>
        </p:nvSpPr>
        <p:spPr>
          <a:xfrm>
            <a:off x="7271660" y="27815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27" name="Rectangle 26">
            <a:extLst>
              <a:ext uri="{FF2B5EF4-FFF2-40B4-BE49-F238E27FC236}">
                <a16:creationId xmlns:a16="http://schemas.microsoft.com/office/drawing/2014/main" id="{7557144C-4C69-2C40-B017-ED7673C2F6FC}"/>
              </a:ext>
            </a:extLst>
          </p:cNvPr>
          <p:cNvSpPr/>
          <p:nvPr/>
        </p:nvSpPr>
        <p:spPr>
          <a:xfrm>
            <a:off x="7271660" y="32223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8" name="Rectangle 27">
            <a:extLst>
              <a:ext uri="{FF2B5EF4-FFF2-40B4-BE49-F238E27FC236}">
                <a16:creationId xmlns:a16="http://schemas.microsoft.com/office/drawing/2014/main" id="{0EBC5E3D-8B71-4F4F-9432-A5B14115B8E8}"/>
              </a:ext>
            </a:extLst>
          </p:cNvPr>
          <p:cNvSpPr/>
          <p:nvPr/>
        </p:nvSpPr>
        <p:spPr>
          <a:xfrm>
            <a:off x="7247165" y="511608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29" name="Rectangle 28">
            <a:extLst>
              <a:ext uri="{FF2B5EF4-FFF2-40B4-BE49-F238E27FC236}">
                <a16:creationId xmlns:a16="http://schemas.microsoft.com/office/drawing/2014/main" id="{B8E43EC7-A024-074C-A523-EF0E6920CF99}"/>
              </a:ext>
            </a:extLst>
          </p:cNvPr>
          <p:cNvSpPr/>
          <p:nvPr/>
        </p:nvSpPr>
        <p:spPr>
          <a:xfrm>
            <a:off x="7247165" y="555695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0" name="Rectangle 29">
            <a:extLst>
              <a:ext uri="{FF2B5EF4-FFF2-40B4-BE49-F238E27FC236}">
                <a16:creationId xmlns:a16="http://schemas.microsoft.com/office/drawing/2014/main" id="{65EF6E95-4431-B546-9D8F-9EE751874B22}"/>
              </a:ext>
            </a:extLst>
          </p:cNvPr>
          <p:cNvSpPr/>
          <p:nvPr/>
        </p:nvSpPr>
        <p:spPr>
          <a:xfrm>
            <a:off x="7271660" y="366146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31" name="Rectangle 30">
            <a:extLst>
              <a:ext uri="{FF2B5EF4-FFF2-40B4-BE49-F238E27FC236}">
                <a16:creationId xmlns:a16="http://schemas.microsoft.com/office/drawing/2014/main" id="{42001618-6FEA-824F-8582-77850133E7F2}"/>
              </a:ext>
            </a:extLst>
          </p:cNvPr>
          <p:cNvSpPr/>
          <p:nvPr/>
        </p:nvSpPr>
        <p:spPr>
          <a:xfrm>
            <a:off x="7247165" y="599782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32" name="Rectangle 31">
            <a:extLst>
              <a:ext uri="{FF2B5EF4-FFF2-40B4-BE49-F238E27FC236}">
                <a16:creationId xmlns:a16="http://schemas.microsoft.com/office/drawing/2014/main" id="{38CF08F1-AA68-7844-8BDA-D84B135D536C}"/>
              </a:ext>
            </a:extLst>
          </p:cNvPr>
          <p:cNvSpPr/>
          <p:nvPr/>
        </p:nvSpPr>
        <p:spPr>
          <a:xfrm>
            <a:off x="4060376" y="256923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33" name="Rectangle 32">
            <a:extLst>
              <a:ext uri="{FF2B5EF4-FFF2-40B4-BE49-F238E27FC236}">
                <a16:creationId xmlns:a16="http://schemas.microsoft.com/office/drawing/2014/main" id="{C4A56E07-8301-0741-A5D6-D1756D7B33AB}"/>
              </a:ext>
            </a:extLst>
          </p:cNvPr>
          <p:cNvSpPr/>
          <p:nvPr/>
        </p:nvSpPr>
        <p:spPr>
          <a:xfrm>
            <a:off x="4060376" y="30101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4" name="Rectangle 33">
            <a:extLst>
              <a:ext uri="{FF2B5EF4-FFF2-40B4-BE49-F238E27FC236}">
                <a16:creationId xmlns:a16="http://schemas.microsoft.com/office/drawing/2014/main" id="{55F22FDC-15A2-3640-B315-41A5DEE20D00}"/>
              </a:ext>
            </a:extLst>
          </p:cNvPr>
          <p:cNvSpPr/>
          <p:nvPr/>
        </p:nvSpPr>
        <p:spPr>
          <a:xfrm>
            <a:off x="4060376" y="344813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5" name="Rectangle 34">
            <a:extLst>
              <a:ext uri="{FF2B5EF4-FFF2-40B4-BE49-F238E27FC236}">
                <a16:creationId xmlns:a16="http://schemas.microsoft.com/office/drawing/2014/main" id="{E8C1598A-EB68-824B-BDBB-5E1C187514DE}"/>
              </a:ext>
            </a:extLst>
          </p:cNvPr>
          <p:cNvSpPr/>
          <p:nvPr/>
        </p:nvSpPr>
        <p:spPr>
          <a:xfrm>
            <a:off x="4060376" y="38890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39" name="TextBox 38">
            <a:extLst>
              <a:ext uri="{FF2B5EF4-FFF2-40B4-BE49-F238E27FC236}">
                <a16:creationId xmlns:a16="http://schemas.microsoft.com/office/drawing/2014/main" id="{2A9EFA14-0E34-5141-893E-7A35B063FCB8}"/>
              </a:ext>
            </a:extLst>
          </p:cNvPr>
          <p:cNvSpPr txBox="1"/>
          <p:nvPr/>
        </p:nvSpPr>
        <p:spPr>
          <a:xfrm>
            <a:off x="457199" y="5099244"/>
            <a:ext cx="1696298" cy="707886"/>
          </a:xfrm>
          <a:prstGeom prst="rect">
            <a:avLst/>
          </a:prstGeom>
          <a:noFill/>
        </p:spPr>
        <p:txBody>
          <a:bodyPr wrap="none" rtlCol="0">
            <a:spAutoFit/>
          </a:bodyPr>
          <a:lstStyle/>
          <a:p>
            <a:r>
              <a:rPr lang="en-US" sz="4000" dirty="0">
                <a:latin typeface="Helvetica" pitchFamily="2" charset="0"/>
              </a:rPr>
              <a:t>Server</a:t>
            </a:r>
          </a:p>
        </p:txBody>
      </p:sp>
      <p:cxnSp>
        <p:nvCxnSpPr>
          <p:cNvPr id="37" name="Straight Arrow Connector 36">
            <a:extLst>
              <a:ext uri="{FF2B5EF4-FFF2-40B4-BE49-F238E27FC236}">
                <a16:creationId xmlns:a16="http://schemas.microsoft.com/office/drawing/2014/main" id="{48E75198-EF4A-0840-8E6C-550C4536B812}"/>
              </a:ext>
            </a:extLst>
          </p:cNvPr>
          <p:cNvCxnSpPr>
            <a:cxnSpLocks/>
          </p:cNvCxnSpPr>
          <p:nvPr/>
        </p:nvCxnSpPr>
        <p:spPr>
          <a:xfrm flipH="1">
            <a:off x="3268447" y="3847897"/>
            <a:ext cx="3903500" cy="446317"/>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3BF27742-6E4A-964C-95EC-B2EA83F7DBB6}"/>
              </a:ext>
            </a:extLst>
          </p:cNvPr>
          <p:cNvCxnSpPr>
            <a:cxnSpLocks/>
            <a:endCxn id="31" idx="1"/>
          </p:cNvCxnSpPr>
          <p:nvPr/>
        </p:nvCxnSpPr>
        <p:spPr>
          <a:xfrm>
            <a:off x="3267957" y="4441167"/>
            <a:ext cx="3979208" cy="1777096"/>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E959A4F7-E324-8A4C-A411-1F57CBE661AE}"/>
              </a:ext>
            </a:extLst>
          </p:cNvPr>
          <p:cNvSpPr/>
          <p:nvPr/>
        </p:nvSpPr>
        <p:spPr>
          <a:xfrm>
            <a:off x="7271660" y="1462378"/>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41" name="Rectangle 40">
            <a:extLst>
              <a:ext uri="{FF2B5EF4-FFF2-40B4-BE49-F238E27FC236}">
                <a16:creationId xmlns:a16="http://schemas.microsoft.com/office/drawing/2014/main" id="{1DDD5FD4-F570-954E-9EEE-FBE66F5B43C1}"/>
              </a:ext>
            </a:extLst>
          </p:cNvPr>
          <p:cNvSpPr/>
          <p:nvPr/>
        </p:nvSpPr>
        <p:spPr>
          <a:xfrm>
            <a:off x="7271660" y="1903250"/>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42" name="Rectangle 41">
            <a:extLst>
              <a:ext uri="{FF2B5EF4-FFF2-40B4-BE49-F238E27FC236}">
                <a16:creationId xmlns:a16="http://schemas.microsoft.com/office/drawing/2014/main" id="{07A5302E-907E-904F-B0D2-BFA953157078}"/>
              </a:ext>
            </a:extLst>
          </p:cNvPr>
          <p:cNvSpPr/>
          <p:nvPr/>
        </p:nvSpPr>
        <p:spPr>
          <a:xfrm>
            <a:off x="7271660" y="234234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43" name="Rectangle 42">
            <a:extLst>
              <a:ext uri="{FF2B5EF4-FFF2-40B4-BE49-F238E27FC236}">
                <a16:creationId xmlns:a16="http://schemas.microsoft.com/office/drawing/2014/main" id="{A26D68B8-0771-D44A-B711-D1903D300533}"/>
              </a:ext>
            </a:extLst>
          </p:cNvPr>
          <p:cNvSpPr/>
          <p:nvPr/>
        </p:nvSpPr>
        <p:spPr>
          <a:xfrm>
            <a:off x="7262405" y="12541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44" name="Rectangle 43">
            <a:extLst>
              <a:ext uri="{FF2B5EF4-FFF2-40B4-BE49-F238E27FC236}">
                <a16:creationId xmlns:a16="http://schemas.microsoft.com/office/drawing/2014/main" id="{426A5C94-B9A4-AE41-8C5D-1728BCDDE511}"/>
              </a:ext>
            </a:extLst>
          </p:cNvPr>
          <p:cNvSpPr/>
          <p:nvPr/>
        </p:nvSpPr>
        <p:spPr>
          <a:xfrm>
            <a:off x="7262405" y="56628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45" name="Rectangle 44">
            <a:extLst>
              <a:ext uri="{FF2B5EF4-FFF2-40B4-BE49-F238E27FC236}">
                <a16:creationId xmlns:a16="http://schemas.microsoft.com/office/drawing/2014/main" id="{1A0D5C63-83F8-7849-B48B-C80F84950AEA}"/>
              </a:ext>
            </a:extLst>
          </p:cNvPr>
          <p:cNvSpPr/>
          <p:nvPr/>
        </p:nvSpPr>
        <p:spPr>
          <a:xfrm>
            <a:off x="7262405" y="1005378"/>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Tree>
    <p:extLst>
      <p:ext uri="{BB962C8B-B14F-4D97-AF65-F5344CB8AC3E}">
        <p14:creationId xmlns:p14="http://schemas.microsoft.com/office/powerpoint/2010/main" val="277710418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4B906-25FF-7245-8333-3A126D3CA1DC}"/>
              </a:ext>
            </a:extLst>
          </p:cNvPr>
          <p:cNvSpPr>
            <a:spLocks noGrp="1"/>
          </p:cNvSpPr>
          <p:nvPr>
            <p:ph type="title"/>
          </p:nvPr>
        </p:nvSpPr>
        <p:spPr/>
        <p:txBody>
          <a:bodyPr/>
          <a:lstStyle/>
          <a:p>
            <a:r>
              <a:rPr lang="en-US" dirty="0"/>
              <a:t>Asynchronous Flat Delegation –Implementation</a:t>
            </a:r>
          </a:p>
        </p:txBody>
      </p:sp>
      <p:pic>
        <p:nvPicPr>
          <p:cNvPr id="4" name="Picture 3">
            <a:extLst>
              <a:ext uri="{FF2B5EF4-FFF2-40B4-BE49-F238E27FC236}">
                <a16:creationId xmlns:a16="http://schemas.microsoft.com/office/drawing/2014/main" id="{26E0ADE4-C389-6D42-B8C4-346D9B5B7983}"/>
              </a:ext>
            </a:extLst>
          </p:cNvPr>
          <p:cNvPicPr>
            <a:picLocks noChangeAspect="1"/>
          </p:cNvPicPr>
          <p:nvPr/>
        </p:nvPicPr>
        <p:blipFill rotWithShape="1">
          <a:blip r:embed="rId2" cstate="hqprint">
            <a:biLevel thresh="50000"/>
            <a:extLst>
              <a:ext uri="{BEBA8EAE-BF5A-486C-A8C5-ECC9F3942E4B}">
                <a14:imgProps xmlns:a14="http://schemas.microsoft.com/office/drawing/2010/main">
                  <a14:imgLayer r:embed="rId3">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rcRect l="12925" t="29126" r="15213" b="9052"/>
          <a:stretch/>
        </p:blipFill>
        <p:spPr>
          <a:xfrm>
            <a:off x="0" y="3742051"/>
            <a:ext cx="3268446" cy="2108823"/>
          </a:xfrm>
          <a:prstGeom prst="rect">
            <a:avLst/>
          </a:prstGeom>
          <a:noFill/>
          <a:ln>
            <a:noFill/>
          </a:ln>
        </p:spPr>
      </p:pic>
      <p:sp>
        <p:nvSpPr>
          <p:cNvPr id="5" name="Rectangle 4">
            <a:extLst>
              <a:ext uri="{FF2B5EF4-FFF2-40B4-BE49-F238E27FC236}">
                <a16:creationId xmlns:a16="http://schemas.microsoft.com/office/drawing/2014/main" id="{35BF9180-7D82-1948-9141-DBD6E1F0AC68}"/>
              </a:ext>
            </a:extLst>
          </p:cNvPr>
          <p:cNvSpPr/>
          <p:nvPr/>
        </p:nvSpPr>
        <p:spPr>
          <a:xfrm>
            <a:off x="6237515" y="168204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6" name="Rectangle 5">
            <a:extLst>
              <a:ext uri="{FF2B5EF4-FFF2-40B4-BE49-F238E27FC236}">
                <a16:creationId xmlns:a16="http://schemas.microsoft.com/office/drawing/2014/main" id="{FCB2001C-BFDE-2C44-B04B-1314DB921959}"/>
              </a:ext>
            </a:extLst>
          </p:cNvPr>
          <p:cNvSpPr/>
          <p:nvPr/>
        </p:nvSpPr>
        <p:spPr>
          <a:xfrm>
            <a:off x="6237515" y="212291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7" name="Rectangle 6">
            <a:extLst>
              <a:ext uri="{FF2B5EF4-FFF2-40B4-BE49-F238E27FC236}">
                <a16:creationId xmlns:a16="http://schemas.microsoft.com/office/drawing/2014/main" id="{781E5447-4E25-2C42-BF3D-8ED47648469B}"/>
              </a:ext>
            </a:extLst>
          </p:cNvPr>
          <p:cNvSpPr/>
          <p:nvPr/>
        </p:nvSpPr>
        <p:spPr>
          <a:xfrm>
            <a:off x="6213020" y="401662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8" name="Rectangle 7">
            <a:extLst>
              <a:ext uri="{FF2B5EF4-FFF2-40B4-BE49-F238E27FC236}">
                <a16:creationId xmlns:a16="http://schemas.microsoft.com/office/drawing/2014/main" id="{6BA0BC3F-90C9-DB47-B64D-AD8085BE219A}"/>
              </a:ext>
            </a:extLst>
          </p:cNvPr>
          <p:cNvSpPr/>
          <p:nvPr/>
        </p:nvSpPr>
        <p:spPr>
          <a:xfrm>
            <a:off x="6213020" y="4457498"/>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9" name="Rectangle 8">
            <a:extLst>
              <a:ext uri="{FF2B5EF4-FFF2-40B4-BE49-F238E27FC236}">
                <a16:creationId xmlns:a16="http://schemas.microsoft.com/office/drawing/2014/main" id="{9CCFCEBB-BA29-DC45-915A-725C766BEB1A}"/>
              </a:ext>
            </a:extLst>
          </p:cNvPr>
          <p:cNvSpPr/>
          <p:nvPr/>
        </p:nvSpPr>
        <p:spPr>
          <a:xfrm>
            <a:off x="6237515" y="25620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10" name="Rectangle 9">
            <a:extLst>
              <a:ext uri="{FF2B5EF4-FFF2-40B4-BE49-F238E27FC236}">
                <a16:creationId xmlns:a16="http://schemas.microsoft.com/office/drawing/2014/main" id="{BA5CE733-E1BE-0B4A-9AF9-7214F392EF17}"/>
              </a:ext>
            </a:extLst>
          </p:cNvPr>
          <p:cNvSpPr/>
          <p:nvPr/>
        </p:nvSpPr>
        <p:spPr>
          <a:xfrm>
            <a:off x="6213020" y="489836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11" name="Rectangle 10">
            <a:extLst>
              <a:ext uri="{FF2B5EF4-FFF2-40B4-BE49-F238E27FC236}">
                <a16:creationId xmlns:a16="http://schemas.microsoft.com/office/drawing/2014/main" id="{664838E0-4D2A-8447-A8AA-035135DADF49}"/>
              </a:ext>
            </a:extLst>
          </p:cNvPr>
          <p:cNvSpPr/>
          <p:nvPr/>
        </p:nvSpPr>
        <p:spPr>
          <a:xfrm>
            <a:off x="3026231" y="146977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12" name="Rectangle 11">
            <a:extLst>
              <a:ext uri="{FF2B5EF4-FFF2-40B4-BE49-F238E27FC236}">
                <a16:creationId xmlns:a16="http://schemas.microsoft.com/office/drawing/2014/main" id="{57386E3A-036B-664A-B356-E44CF9909F96}"/>
              </a:ext>
            </a:extLst>
          </p:cNvPr>
          <p:cNvSpPr/>
          <p:nvPr/>
        </p:nvSpPr>
        <p:spPr>
          <a:xfrm>
            <a:off x="3026231" y="19106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3" name="Rectangle 12">
            <a:extLst>
              <a:ext uri="{FF2B5EF4-FFF2-40B4-BE49-F238E27FC236}">
                <a16:creationId xmlns:a16="http://schemas.microsoft.com/office/drawing/2014/main" id="{BE65E371-3F33-E34E-A41D-1CF5029CBFB3}"/>
              </a:ext>
            </a:extLst>
          </p:cNvPr>
          <p:cNvSpPr/>
          <p:nvPr/>
        </p:nvSpPr>
        <p:spPr>
          <a:xfrm>
            <a:off x="3026231" y="234867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4" name="Rectangle 13">
            <a:extLst>
              <a:ext uri="{FF2B5EF4-FFF2-40B4-BE49-F238E27FC236}">
                <a16:creationId xmlns:a16="http://schemas.microsoft.com/office/drawing/2014/main" id="{AE202F88-E2AE-AF47-887F-C27A69FAFB63}"/>
              </a:ext>
            </a:extLst>
          </p:cNvPr>
          <p:cNvSpPr/>
          <p:nvPr/>
        </p:nvSpPr>
        <p:spPr>
          <a:xfrm>
            <a:off x="3026231" y="2789546"/>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16" name="Rectangle 15">
            <a:extLst>
              <a:ext uri="{FF2B5EF4-FFF2-40B4-BE49-F238E27FC236}">
                <a16:creationId xmlns:a16="http://schemas.microsoft.com/office/drawing/2014/main" id="{88320B73-DA00-534B-B44C-DF35427A18E8}"/>
              </a:ext>
            </a:extLst>
          </p:cNvPr>
          <p:cNvSpPr/>
          <p:nvPr/>
        </p:nvSpPr>
        <p:spPr>
          <a:xfrm>
            <a:off x="6716489" y="219367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17" name="Rectangle 16">
            <a:extLst>
              <a:ext uri="{FF2B5EF4-FFF2-40B4-BE49-F238E27FC236}">
                <a16:creationId xmlns:a16="http://schemas.microsoft.com/office/drawing/2014/main" id="{2B8EDAB0-8C02-AB4A-9227-59A846D5D051}"/>
              </a:ext>
            </a:extLst>
          </p:cNvPr>
          <p:cNvSpPr/>
          <p:nvPr/>
        </p:nvSpPr>
        <p:spPr>
          <a:xfrm>
            <a:off x="6716489" y="2634548"/>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18" name="Rectangle 17">
            <a:extLst>
              <a:ext uri="{FF2B5EF4-FFF2-40B4-BE49-F238E27FC236}">
                <a16:creationId xmlns:a16="http://schemas.microsoft.com/office/drawing/2014/main" id="{DEB97001-9955-7C4D-9AD1-210A1061AAA5}"/>
              </a:ext>
            </a:extLst>
          </p:cNvPr>
          <p:cNvSpPr/>
          <p:nvPr/>
        </p:nvSpPr>
        <p:spPr>
          <a:xfrm>
            <a:off x="6691994" y="452825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19" name="Rectangle 18">
            <a:extLst>
              <a:ext uri="{FF2B5EF4-FFF2-40B4-BE49-F238E27FC236}">
                <a16:creationId xmlns:a16="http://schemas.microsoft.com/office/drawing/2014/main" id="{DB4CE492-D1EE-604B-BEB3-33A520C41C8F}"/>
              </a:ext>
            </a:extLst>
          </p:cNvPr>
          <p:cNvSpPr/>
          <p:nvPr/>
        </p:nvSpPr>
        <p:spPr>
          <a:xfrm>
            <a:off x="6691994" y="4969131"/>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0" name="Rectangle 19">
            <a:extLst>
              <a:ext uri="{FF2B5EF4-FFF2-40B4-BE49-F238E27FC236}">
                <a16:creationId xmlns:a16="http://schemas.microsoft.com/office/drawing/2014/main" id="{9C7DBD96-CAE2-924D-A9E6-3F0FD754A846}"/>
              </a:ext>
            </a:extLst>
          </p:cNvPr>
          <p:cNvSpPr/>
          <p:nvPr/>
        </p:nvSpPr>
        <p:spPr>
          <a:xfrm>
            <a:off x="6716489" y="3073640"/>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21" name="Rectangle 20">
            <a:extLst>
              <a:ext uri="{FF2B5EF4-FFF2-40B4-BE49-F238E27FC236}">
                <a16:creationId xmlns:a16="http://schemas.microsoft.com/office/drawing/2014/main" id="{1EE98A72-C718-854A-8929-4C9DE546A59A}"/>
              </a:ext>
            </a:extLst>
          </p:cNvPr>
          <p:cNvSpPr/>
          <p:nvPr/>
        </p:nvSpPr>
        <p:spPr>
          <a:xfrm>
            <a:off x="6691994" y="541000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22" name="Rectangle 21">
            <a:extLst>
              <a:ext uri="{FF2B5EF4-FFF2-40B4-BE49-F238E27FC236}">
                <a16:creationId xmlns:a16="http://schemas.microsoft.com/office/drawing/2014/main" id="{A97ED91E-89BB-5D49-B12C-78E87BC4E540}"/>
              </a:ext>
            </a:extLst>
          </p:cNvPr>
          <p:cNvSpPr/>
          <p:nvPr/>
        </p:nvSpPr>
        <p:spPr>
          <a:xfrm>
            <a:off x="3505205" y="198140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23" name="Rectangle 22">
            <a:extLst>
              <a:ext uri="{FF2B5EF4-FFF2-40B4-BE49-F238E27FC236}">
                <a16:creationId xmlns:a16="http://schemas.microsoft.com/office/drawing/2014/main" id="{36066236-2B1F-9D43-AD9A-2896162A62A1}"/>
              </a:ext>
            </a:extLst>
          </p:cNvPr>
          <p:cNvSpPr/>
          <p:nvPr/>
        </p:nvSpPr>
        <p:spPr>
          <a:xfrm>
            <a:off x="3505205" y="2422279"/>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4" name="Rectangle 23">
            <a:extLst>
              <a:ext uri="{FF2B5EF4-FFF2-40B4-BE49-F238E27FC236}">
                <a16:creationId xmlns:a16="http://schemas.microsoft.com/office/drawing/2014/main" id="{BD729EBB-80E6-6641-B420-267C1F87B23A}"/>
              </a:ext>
            </a:extLst>
          </p:cNvPr>
          <p:cNvSpPr/>
          <p:nvPr/>
        </p:nvSpPr>
        <p:spPr>
          <a:xfrm>
            <a:off x="3505205" y="2860307"/>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5" name="Rectangle 24">
            <a:extLst>
              <a:ext uri="{FF2B5EF4-FFF2-40B4-BE49-F238E27FC236}">
                <a16:creationId xmlns:a16="http://schemas.microsoft.com/office/drawing/2014/main" id="{D577FE97-E512-3845-9A42-721A37694DE3}"/>
              </a:ext>
            </a:extLst>
          </p:cNvPr>
          <p:cNvSpPr/>
          <p:nvPr/>
        </p:nvSpPr>
        <p:spPr>
          <a:xfrm>
            <a:off x="3505205" y="3301179"/>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26" name="Rectangle 25">
            <a:extLst>
              <a:ext uri="{FF2B5EF4-FFF2-40B4-BE49-F238E27FC236}">
                <a16:creationId xmlns:a16="http://schemas.microsoft.com/office/drawing/2014/main" id="{E360F331-E527-A346-A752-0E785444A3EA}"/>
              </a:ext>
            </a:extLst>
          </p:cNvPr>
          <p:cNvSpPr/>
          <p:nvPr/>
        </p:nvSpPr>
        <p:spPr>
          <a:xfrm>
            <a:off x="7271660" y="2781501"/>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Request 0</a:t>
            </a:r>
          </a:p>
        </p:txBody>
      </p:sp>
      <p:sp>
        <p:nvSpPr>
          <p:cNvPr id="27" name="Rectangle 26">
            <a:extLst>
              <a:ext uri="{FF2B5EF4-FFF2-40B4-BE49-F238E27FC236}">
                <a16:creationId xmlns:a16="http://schemas.microsoft.com/office/drawing/2014/main" id="{7557144C-4C69-2C40-B017-ED7673C2F6FC}"/>
              </a:ext>
            </a:extLst>
          </p:cNvPr>
          <p:cNvSpPr/>
          <p:nvPr/>
        </p:nvSpPr>
        <p:spPr>
          <a:xfrm>
            <a:off x="7271660" y="3222373"/>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28" name="Rectangle 27">
            <a:extLst>
              <a:ext uri="{FF2B5EF4-FFF2-40B4-BE49-F238E27FC236}">
                <a16:creationId xmlns:a16="http://schemas.microsoft.com/office/drawing/2014/main" id="{0EBC5E3D-8B71-4F4F-9432-A5B14115B8E8}"/>
              </a:ext>
            </a:extLst>
          </p:cNvPr>
          <p:cNvSpPr/>
          <p:nvPr/>
        </p:nvSpPr>
        <p:spPr>
          <a:xfrm>
            <a:off x="7247165" y="5116084"/>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Response 0</a:t>
            </a:r>
          </a:p>
        </p:txBody>
      </p:sp>
      <p:sp>
        <p:nvSpPr>
          <p:cNvPr id="29" name="Rectangle 28">
            <a:extLst>
              <a:ext uri="{FF2B5EF4-FFF2-40B4-BE49-F238E27FC236}">
                <a16:creationId xmlns:a16="http://schemas.microsoft.com/office/drawing/2014/main" id="{B8E43EC7-A024-074C-A523-EF0E6920CF99}"/>
              </a:ext>
            </a:extLst>
          </p:cNvPr>
          <p:cNvSpPr/>
          <p:nvPr/>
        </p:nvSpPr>
        <p:spPr>
          <a:xfrm>
            <a:off x="7247165" y="5556956"/>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0" name="Rectangle 29">
            <a:extLst>
              <a:ext uri="{FF2B5EF4-FFF2-40B4-BE49-F238E27FC236}">
                <a16:creationId xmlns:a16="http://schemas.microsoft.com/office/drawing/2014/main" id="{65EF6E95-4431-B546-9D8F-9EE751874B22}"/>
              </a:ext>
            </a:extLst>
          </p:cNvPr>
          <p:cNvSpPr/>
          <p:nvPr/>
        </p:nvSpPr>
        <p:spPr>
          <a:xfrm>
            <a:off x="7271660" y="3661465"/>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Request 16</a:t>
            </a:r>
          </a:p>
        </p:txBody>
      </p:sp>
      <p:sp>
        <p:nvSpPr>
          <p:cNvPr id="31" name="Rectangle 30">
            <a:extLst>
              <a:ext uri="{FF2B5EF4-FFF2-40B4-BE49-F238E27FC236}">
                <a16:creationId xmlns:a16="http://schemas.microsoft.com/office/drawing/2014/main" id="{42001618-6FEA-824F-8582-77850133E7F2}"/>
              </a:ext>
            </a:extLst>
          </p:cNvPr>
          <p:cNvSpPr/>
          <p:nvPr/>
        </p:nvSpPr>
        <p:spPr>
          <a:xfrm>
            <a:off x="7247165" y="5997827"/>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Response 16</a:t>
            </a:r>
          </a:p>
        </p:txBody>
      </p:sp>
      <p:sp>
        <p:nvSpPr>
          <p:cNvPr id="32" name="Rectangle 31">
            <a:extLst>
              <a:ext uri="{FF2B5EF4-FFF2-40B4-BE49-F238E27FC236}">
                <a16:creationId xmlns:a16="http://schemas.microsoft.com/office/drawing/2014/main" id="{38CF08F1-AA68-7844-8BDA-D84B135D536C}"/>
              </a:ext>
            </a:extLst>
          </p:cNvPr>
          <p:cNvSpPr/>
          <p:nvPr/>
        </p:nvSpPr>
        <p:spPr>
          <a:xfrm>
            <a:off x="4060376" y="2569232"/>
            <a:ext cx="1360714" cy="440872"/>
          </a:xfrm>
          <a:prstGeom prst="rect">
            <a:avLst/>
          </a:prstGeom>
          <a:solidFill>
            <a:schemeClr val="accent6"/>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0</a:t>
            </a:r>
          </a:p>
        </p:txBody>
      </p:sp>
      <p:sp>
        <p:nvSpPr>
          <p:cNvPr id="33" name="Rectangle 32">
            <a:extLst>
              <a:ext uri="{FF2B5EF4-FFF2-40B4-BE49-F238E27FC236}">
                <a16:creationId xmlns:a16="http://schemas.microsoft.com/office/drawing/2014/main" id="{C4A56E07-8301-0741-A5D6-D1756D7B33AB}"/>
              </a:ext>
            </a:extLst>
          </p:cNvPr>
          <p:cNvSpPr/>
          <p:nvPr/>
        </p:nvSpPr>
        <p:spPr>
          <a:xfrm>
            <a:off x="4060376" y="30101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4" name="Rectangle 33">
            <a:extLst>
              <a:ext uri="{FF2B5EF4-FFF2-40B4-BE49-F238E27FC236}">
                <a16:creationId xmlns:a16="http://schemas.microsoft.com/office/drawing/2014/main" id="{55F22FDC-15A2-3640-B315-41A5DEE20D00}"/>
              </a:ext>
            </a:extLst>
          </p:cNvPr>
          <p:cNvSpPr/>
          <p:nvPr/>
        </p:nvSpPr>
        <p:spPr>
          <a:xfrm>
            <a:off x="4060376" y="3448132"/>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a:t>
            </a:r>
          </a:p>
        </p:txBody>
      </p:sp>
      <p:sp>
        <p:nvSpPr>
          <p:cNvPr id="35" name="Rectangle 34">
            <a:extLst>
              <a:ext uri="{FF2B5EF4-FFF2-40B4-BE49-F238E27FC236}">
                <a16:creationId xmlns:a16="http://schemas.microsoft.com/office/drawing/2014/main" id="{E8C1598A-EB68-824B-BDBB-5E1C187514DE}"/>
              </a:ext>
            </a:extLst>
          </p:cNvPr>
          <p:cNvSpPr/>
          <p:nvPr/>
        </p:nvSpPr>
        <p:spPr>
          <a:xfrm>
            <a:off x="4060376" y="3889004"/>
            <a:ext cx="1360714" cy="440872"/>
          </a:xfrm>
          <a:prstGeom prst="rect">
            <a:avLst/>
          </a:prstGeom>
          <a:solidFill>
            <a:schemeClr val="bg2">
              <a:lumMod val="9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t>Queue 32</a:t>
            </a:r>
          </a:p>
        </p:txBody>
      </p:sp>
      <p:sp>
        <p:nvSpPr>
          <p:cNvPr id="39" name="TextBox 38">
            <a:extLst>
              <a:ext uri="{FF2B5EF4-FFF2-40B4-BE49-F238E27FC236}">
                <a16:creationId xmlns:a16="http://schemas.microsoft.com/office/drawing/2014/main" id="{2A9EFA14-0E34-5141-893E-7A35B063FCB8}"/>
              </a:ext>
            </a:extLst>
          </p:cNvPr>
          <p:cNvSpPr txBox="1"/>
          <p:nvPr/>
        </p:nvSpPr>
        <p:spPr>
          <a:xfrm>
            <a:off x="457199" y="5099244"/>
            <a:ext cx="1495922" cy="707886"/>
          </a:xfrm>
          <a:prstGeom prst="rect">
            <a:avLst/>
          </a:prstGeom>
          <a:noFill/>
        </p:spPr>
        <p:txBody>
          <a:bodyPr wrap="none" rtlCol="0">
            <a:spAutoFit/>
          </a:bodyPr>
          <a:lstStyle/>
          <a:p>
            <a:r>
              <a:rPr lang="en-US" sz="4000" dirty="0">
                <a:latin typeface="Helvetica" pitchFamily="2" charset="0"/>
              </a:rPr>
              <a:t>Client</a:t>
            </a:r>
          </a:p>
        </p:txBody>
      </p:sp>
      <p:cxnSp>
        <p:nvCxnSpPr>
          <p:cNvPr id="40" name="Straight Arrow Connector 39">
            <a:extLst>
              <a:ext uri="{FF2B5EF4-FFF2-40B4-BE49-F238E27FC236}">
                <a16:creationId xmlns:a16="http://schemas.microsoft.com/office/drawing/2014/main" id="{3BF27742-6E4A-964C-95EC-B2EA83F7DBB6}"/>
              </a:ext>
            </a:extLst>
          </p:cNvPr>
          <p:cNvCxnSpPr>
            <a:cxnSpLocks/>
          </p:cNvCxnSpPr>
          <p:nvPr/>
        </p:nvCxnSpPr>
        <p:spPr>
          <a:xfrm flipV="1">
            <a:off x="1936505" y="1682043"/>
            <a:ext cx="912693" cy="2121122"/>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505590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2981B-56D3-EE4E-8229-8F6273B63718}"/>
              </a:ext>
            </a:extLst>
          </p:cNvPr>
          <p:cNvSpPr>
            <a:spLocks noGrp="1"/>
          </p:cNvSpPr>
          <p:nvPr>
            <p:ph type="title"/>
          </p:nvPr>
        </p:nvSpPr>
        <p:spPr/>
        <p:txBody>
          <a:bodyPr/>
          <a:lstStyle/>
          <a:p>
            <a:r>
              <a:rPr lang="en-US" dirty="0"/>
              <a:t>Asynchronous Flat Delegation – Permutations</a:t>
            </a:r>
          </a:p>
        </p:txBody>
      </p:sp>
      <p:sp>
        <p:nvSpPr>
          <p:cNvPr id="3" name="Content Placeholder 2">
            <a:extLst>
              <a:ext uri="{FF2B5EF4-FFF2-40B4-BE49-F238E27FC236}">
                <a16:creationId xmlns:a16="http://schemas.microsoft.com/office/drawing/2014/main" id="{E4F30FA5-ACB7-BA41-B15B-4105CEA4A889}"/>
              </a:ext>
            </a:extLst>
          </p:cNvPr>
          <p:cNvSpPr>
            <a:spLocks noGrp="1"/>
          </p:cNvSpPr>
          <p:nvPr>
            <p:ph idx="1"/>
          </p:nvPr>
        </p:nvSpPr>
        <p:spPr/>
        <p:txBody>
          <a:bodyPr/>
          <a:lstStyle/>
          <a:p>
            <a:r>
              <a:rPr lang="en-US" dirty="0"/>
              <a:t>Pending Request Reserve</a:t>
            </a:r>
          </a:p>
          <a:p>
            <a:r>
              <a:rPr lang="en-US" dirty="0"/>
              <a:t>Direct Request Line Write</a:t>
            </a:r>
          </a:p>
          <a:p>
            <a:pPr lvl="1"/>
            <a:r>
              <a:rPr lang="en-US" dirty="0"/>
              <a:t>Serve when blocked</a:t>
            </a:r>
          </a:p>
          <a:p>
            <a:pPr lvl="1"/>
            <a:r>
              <a:rPr lang="en-US" dirty="0"/>
              <a:t>Fast path</a:t>
            </a:r>
          </a:p>
          <a:p>
            <a:pPr lvl="1"/>
            <a:r>
              <a:rPr lang="en-US" dirty="0"/>
              <a:t>Bound by fixed number of invocations</a:t>
            </a:r>
          </a:p>
          <a:p>
            <a:pPr lvl="1"/>
            <a:r>
              <a:rPr lang="en-US" dirty="0"/>
              <a:t>Doorbell</a:t>
            </a:r>
          </a:p>
        </p:txBody>
      </p:sp>
    </p:spTree>
    <p:extLst>
      <p:ext uri="{BB962C8B-B14F-4D97-AF65-F5344CB8AC3E}">
        <p14:creationId xmlns:p14="http://schemas.microsoft.com/office/powerpoint/2010/main" val="409962254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C96B131-1E03-BD43-9D7F-AC38280AB414}"/>
              </a:ext>
            </a:extLst>
          </p:cNvPr>
          <p:cNvPicPr>
            <a:picLocks noChangeAspect="1"/>
          </p:cNvPicPr>
          <p:nvPr/>
        </p:nvPicPr>
        <p:blipFill>
          <a:blip r:embed="rId3"/>
          <a:stretch>
            <a:fillRect/>
          </a:stretch>
        </p:blipFill>
        <p:spPr>
          <a:xfrm>
            <a:off x="1555830" y="714206"/>
            <a:ext cx="10115470" cy="6048544"/>
          </a:xfrm>
          <a:prstGeom prst="rect">
            <a:avLst/>
          </a:prstGeom>
        </p:spPr>
      </p:pic>
      <p:sp>
        <p:nvSpPr>
          <p:cNvPr id="2" name="Title 1">
            <a:extLst>
              <a:ext uri="{FF2B5EF4-FFF2-40B4-BE49-F238E27FC236}">
                <a16:creationId xmlns:a16="http://schemas.microsoft.com/office/drawing/2014/main" id="{C6E7D774-135A-0E44-8683-5FCC9E2EE44E}"/>
              </a:ext>
            </a:extLst>
          </p:cNvPr>
          <p:cNvSpPr>
            <a:spLocks noGrp="1"/>
          </p:cNvSpPr>
          <p:nvPr>
            <p:ph type="title"/>
          </p:nvPr>
        </p:nvSpPr>
        <p:spPr/>
        <p:txBody>
          <a:bodyPr/>
          <a:lstStyle/>
          <a:p>
            <a:r>
              <a:rPr lang="en-US" dirty="0"/>
              <a:t>Asynchronous Flat Delegation – Results</a:t>
            </a:r>
          </a:p>
        </p:txBody>
      </p:sp>
    </p:spTree>
    <p:extLst>
      <p:ext uri="{BB962C8B-B14F-4D97-AF65-F5344CB8AC3E}">
        <p14:creationId xmlns:p14="http://schemas.microsoft.com/office/powerpoint/2010/main" val="35224689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7C925-4619-E640-A071-C65D02D0F1B1}"/>
              </a:ext>
            </a:extLst>
          </p:cNvPr>
          <p:cNvSpPr>
            <a:spLocks noGrp="1"/>
          </p:cNvSpPr>
          <p:nvPr>
            <p:ph type="title"/>
          </p:nvPr>
        </p:nvSpPr>
        <p:spPr/>
        <p:txBody>
          <a:bodyPr/>
          <a:lstStyle/>
          <a:p>
            <a:r>
              <a:rPr lang="en-US" dirty="0"/>
              <a:t>Asynchronous Flat Delegation - Latency</a:t>
            </a:r>
          </a:p>
        </p:txBody>
      </p:sp>
      <p:pic>
        <p:nvPicPr>
          <p:cNvPr id="4" name="Picture 3">
            <a:extLst>
              <a:ext uri="{FF2B5EF4-FFF2-40B4-BE49-F238E27FC236}">
                <a16:creationId xmlns:a16="http://schemas.microsoft.com/office/drawing/2014/main" id="{95B3E04D-BCAD-A34C-850E-15E93D17E881}"/>
              </a:ext>
            </a:extLst>
          </p:cNvPr>
          <p:cNvPicPr>
            <a:picLocks noChangeAspect="1"/>
          </p:cNvPicPr>
          <p:nvPr/>
        </p:nvPicPr>
        <p:blipFill>
          <a:blip r:embed="rId3"/>
          <a:stretch>
            <a:fillRect/>
          </a:stretch>
        </p:blipFill>
        <p:spPr>
          <a:xfrm>
            <a:off x="2473603" y="816429"/>
            <a:ext cx="9597827" cy="5744936"/>
          </a:xfrm>
          <a:prstGeom prst="rect">
            <a:avLst/>
          </a:prstGeom>
        </p:spPr>
      </p:pic>
      <p:sp>
        <p:nvSpPr>
          <p:cNvPr id="5" name="TextBox 4">
            <a:extLst>
              <a:ext uri="{FF2B5EF4-FFF2-40B4-BE49-F238E27FC236}">
                <a16:creationId xmlns:a16="http://schemas.microsoft.com/office/drawing/2014/main" id="{2B23BA99-BAFF-1F4E-8362-1A7B6A3E6FE8}"/>
              </a:ext>
            </a:extLst>
          </p:cNvPr>
          <p:cNvSpPr txBox="1"/>
          <p:nvPr/>
        </p:nvSpPr>
        <p:spPr>
          <a:xfrm>
            <a:off x="268600" y="2811734"/>
            <a:ext cx="2056973" cy="1754326"/>
          </a:xfrm>
          <a:prstGeom prst="rect">
            <a:avLst/>
          </a:prstGeom>
          <a:noFill/>
        </p:spPr>
        <p:txBody>
          <a:bodyPr wrap="none" rtlCol="0">
            <a:spAutoFit/>
          </a:bodyPr>
          <a:lstStyle/>
          <a:p>
            <a:r>
              <a:rPr lang="en-US" sz="3600" dirty="0">
                <a:latin typeface="Helvetica" pitchFamily="2" charset="0"/>
              </a:rPr>
              <a:t>28 Client</a:t>
            </a:r>
          </a:p>
          <a:p>
            <a:r>
              <a:rPr lang="en-US" sz="3600" dirty="0">
                <a:latin typeface="Helvetica" pitchFamily="2" charset="0"/>
              </a:rPr>
              <a:t>Server </a:t>
            </a:r>
          </a:p>
          <a:p>
            <a:r>
              <a:rPr lang="en-US" sz="3600" dirty="0">
                <a:latin typeface="Helvetica" pitchFamily="2" charset="0"/>
              </a:rPr>
              <a:t>Pairs</a:t>
            </a:r>
          </a:p>
        </p:txBody>
      </p:sp>
    </p:spTree>
    <p:extLst>
      <p:ext uri="{BB962C8B-B14F-4D97-AF65-F5344CB8AC3E}">
        <p14:creationId xmlns:p14="http://schemas.microsoft.com/office/powerpoint/2010/main" val="33423357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Synchronization By Locks</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92868" y="455988"/>
            <a:ext cx="2560316" cy="1920237"/>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49298" y="1244808"/>
            <a:ext cx="2560316" cy="1920237"/>
          </a:xfrm>
          <a:prstGeom prst="rect">
            <a:avLst/>
          </a:prstGeom>
        </p:spPr>
      </p:pic>
      <p:cxnSp>
        <p:nvCxnSpPr>
          <p:cNvPr id="4" name="Straight Connector 3">
            <a:extLst>
              <a:ext uri="{FF2B5EF4-FFF2-40B4-BE49-F238E27FC236}">
                <a16:creationId xmlns:a16="http://schemas.microsoft.com/office/drawing/2014/main" id="{77B543D8-89C4-1244-BDC4-16D8EE0D38B0}"/>
              </a:ext>
            </a:extLst>
          </p:cNvPr>
          <p:cNvCxnSpPr>
            <a:cxnSpLocks/>
          </p:cNvCxnSpPr>
          <p:nvPr/>
        </p:nvCxnSpPr>
        <p:spPr>
          <a:xfrm>
            <a:off x="2467448" y="944880"/>
            <a:ext cx="0" cy="558083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5B469E4-6AA7-2243-A9FB-95D88921285B}"/>
              </a:ext>
            </a:extLst>
          </p:cNvPr>
          <p:cNvCxnSpPr>
            <a:cxnSpLocks/>
          </p:cNvCxnSpPr>
          <p:nvPr/>
        </p:nvCxnSpPr>
        <p:spPr>
          <a:xfrm flipH="1">
            <a:off x="274320" y="6525715"/>
            <a:ext cx="1063752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0978C59D-59CC-C14F-8182-716738BD08D5}"/>
              </a:ext>
            </a:extLst>
          </p:cNvPr>
          <p:cNvSpPr/>
          <p:nvPr/>
        </p:nvSpPr>
        <p:spPr>
          <a:xfrm>
            <a:off x="3035777" y="1187549"/>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14" name="Rectangle 13">
            <a:extLst>
              <a:ext uri="{FF2B5EF4-FFF2-40B4-BE49-F238E27FC236}">
                <a16:creationId xmlns:a16="http://schemas.microsoft.com/office/drawing/2014/main" id="{6DF865D2-3371-024F-B0F0-51683D5C23B3}"/>
              </a:ext>
            </a:extLst>
          </p:cNvPr>
          <p:cNvSpPr/>
          <p:nvPr/>
        </p:nvSpPr>
        <p:spPr>
          <a:xfrm>
            <a:off x="5248255" y="118754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15" name="Rectangle 14">
            <a:extLst>
              <a:ext uri="{FF2B5EF4-FFF2-40B4-BE49-F238E27FC236}">
                <a16:creationId xmlns:a16="http://schemas.microsoft.com/office/drawing/2014/main" id="{E67B6490-9211-A04A-8AC9-18F443A3AD34}"/>
              </a:ext>
            </a:extLst>
          </p:cNvPr>
          <p:cNvSpPr/>
          <p:nvPr/>
        </p:nvSpPr>
        <p:spPr>
          <a:xfrm>
            <a:off x="4138898" y="118754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pic>
        <p:nvPicPr>
          <p:cNvPr id="18" name="Picture 17">
            <a:extLst>
              <a:ext uri="{FF2B5EF4-FFF2-40B4-BE49-F238E27FC236}">
                <a16:creationId xmlns:a16="http://schemas.microsoft.com/office/drawing/2014/main" id="{6B8FC6DC-425D-4749-9082-B8AD9E90814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92868" y="2176703"/>
            <a:ext cx="2560316" cy="1920237"/>
          </a:xfrm>
          <a:prstGeom prst="rect">
            <a:avLst/>
          </a:prstGeom>
        </p:spPr>
      </p:pic>
      <p:pic>
        <p:nvPicPr>
          <p:cNvPr id="19" name="Picture 18">
            <a:extLst>
              <a:ext uri="{FF2B5EF4-FFF2-40B4-BE49-F238E27FC236}">
                <a16:creationId xmlns:a16="http://schemas.microsoft.com/office/drawing/2014/main" id="{D068F0D0-E983-E44B-8AF5-ECA26B9C3F03}"/>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49298" y="2965523"/>
            <a:ext cx="2560316" cy="1920237"/>
          </a:xfrm>
          <a:prstGeom prst="rect">
            <a:avLst/>
          </a:prstGeom>
        </p:spPr>
      </p:pic>
      <p:sp>
        <p:nvSpPr>
          <p:cNvPr id="26" name="Rectangle 25">
            <a:extLst>
              <a:ext uri="{FF2B5EF4-FFF2-40B4-BE49-F238E27FC236}">
                <a16:creationId xmlns:a16="http://schemas.microsoft.com/office/drawing/2014/main" id="{F437892F-77B8-424B-95F5-D014D364A965}"/>
              </a:ext>
            </a:extLst>
          </p:cNvPr>
          <p:cNvSpPr/>
          <p:nvPr/>
        </p:nvSpPr>
        <p:spPr>
          <a:xfrm>
            <a:off x="3355817" y="1895853"/>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27" name="Rectangle 26">
            <a:extLst>
              <a:ext uri="{FF2B5EF4-FFF2-40B4-BE49-F238E27FC236}">
                <a16:creationId xmlns:a16="http://schemas.microsoft.com/office/drawing/2014/main" id="{117B95E4-D4A9-B241-854D-D371D3BBA0B4}"/>
              </a:ext>
            </a:extLst>
          </p:cNvPr>
          <p:cNvSpPr/>
          <p:nvPr/>
        </p:nvSpPr>
        <p:spPr>
          <a:xfrm>
            <a:off x="5568295" y="189585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28" name="Rectangle 27">
            <a:extLst>
              <a:ext uri="{FF2B5EF4-FFF2-40B4-BE49-F238E27FC236}">
                <a16:creationId xmlns:a16="http://schemas.microsoft.com/office/drawing/2014/main" id="{3CCA2535-5221-0F4D-AA11-C51FB764325E}"/>
              </a:ext>
            </a:extLst>
          </p:cNvPr>
          <p:cNvSpPr/>
          <p:nvPr/>
        </p:nvSpPr>
        <p:spPr>
          <a:xfrm>
            <a:off x="4458938" y="189585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sp>
        <p:nvSpPr>
          <p:cNvPr id="29" name="Rectangle 28">
            <a:extLst>
              <a:ext uri="{FF2B5EF4-FFF2-40B4-BE49-F238E27FC236}">
                <a16:creationId xmlns:a16="http://schemas.microsoft.com/office/drawing/2014/main" id="{B8EB4AC5-3D80-8C4D-8789-13B194EBBE3B}"/>
              </a:ext>
            </a:extLst>
          </p:cNvPr>
          <p:cNvSpPr/>
          <p:nvPr/>
        </p:nvSpPr>
        <p:spPr>
          <a:xfrm>
            <a:off x="3035777" y="2965523"/>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30" name="Rectangle 29">
            <a:extLst>
              <a:ext uri="{FF2B5EF4-FFF2-40B4-BE49-F238E27FC236}">
                <a16:creationId xmlns:a16="http://schemas.microsoft.com/office/drawing/2014/main" id="{E8E3051B-56B7-754D-B3E2-9B9FA33DAAB3}"/>
              </a:ext>
            </a:extLst>
          </p:cNvPr>
          <p:cNvSpPr/>
          <p:nvPr/>
        </p:nvSpPr>
        <p:spPr>
          <a:xfrm>
            <a:off x="5248255" y="296552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31" name="Rectangle 30">
            <a:extLst>
              <a:ext uri="{FF2B5EF4-FFF2-40B4-BE49-F238E27FC236}">
                <a16:creationId xmlns:a16="http://schemas.microsoft.com/office/drawing/2014/main" id="{92DC4987-1930-C94E-82E3-14ADF11B03A3}"/>
              </a:ext>
            </a:extLst>
          </p:cNvPr>
          <p:cNvSpPr/>
          <p:nvPr/>
        </p:nvSpPr>
        <p:spPr>
          <a:xfrm>
            <a:off x="4138898" y="296552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sp>
        <p:nvSpPr>
          <p:cNvPr id="32" name="Rectangle 31">
            <a:extLst>
              <a:ext uri="{FF2B5EF4-FFF2-40B4-BE49-F238E27FC236}">
                <a16:creationId xmlns:a16="http://schemas.microsoft.com/office/drawing/2014/main" id="{D9305933-5B73-6248-BB31-419830C18C3B}"/>
              </a:ext>
            </a:extLst>
          </p:cNvPr>
          <p:cNvSpPr/>
          <p:nvPr/>
        </p:nvSpPr>
        <p:spPr>
          <a:xfrm>
            <a:off x="6284413" y="3611629"/>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33" name="Rectangle 32">
            <a:extLst>
              <a:ext uri="{FF2B5EF4-FFF2-40B4-BE49-F238E27FC236}">
                <a16:creationId xmlns:a16="http://schemas.microsoft.com/office/drawing/2014/main" id="{CE521778-9FD8-4A4D-94AA-7CCF4E7DD63B}"/>
              </a:ext>
            </a:extLst>
          </p:cNvPr>
          <p:cNvSpPr/>
          <p:nvPr/>
        </p:nvSpPr>
        <p:spPr>
          <a:xfrm>
            <a:off x="8496891" y="361162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34" name="Rectangle 33">
            <a:extLst>
              <a:ext uri="{FF2B5EF4-FFF2-40B4-BE49-F238E27FC236}">
                <a16:creationId xmlns:a16="http://schemas.microsoft.com/office/drawing/2014/main" id="{7F97ACFE-4330-1A4E-A75B-A8178566B785}"/>
              </a:ext>
            </a:extLst>
          </p:cNvPr>
          <p:cNvSpPr/>
          <p:nvPr/>
        </p:nvSpPr>
        <p:spPr>
          <a:xfrm>
            <a:off x="7387534" y="361162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pic>
        <p:nvPicPr>
          <p:cNvPr id="35" name="Picture 34">
            <a:extLst>
              <a:ext uri="{FF2B5EF4-FFF2-40B4-BE49-F238E27FC236}">
                <a16:creationId xmlns:a16="http://schemas.microsoft.com/office/drawing/2014/main" id="{FA97A056-4E1E-5849-87CB-5FD51E5BE967}"/>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49298" y="4035191"/>
            <a:ext cx="2560316" cy="1920237"/>
          </a:xfrm>
          <a:prstGeom prst="rect">
            <a:avLst/>
          </a:prstGeom>
        </p:spPr>
      </p:pic>
      <p:pic>
        <p:nvPicPr>
          <p:cNvPr id="36" name="Picture 35">
            <a:extLst>
              <a:ext uri="{FF2B5EF4-FFF2-40B4-BE49-F238E27FC236}">
                <a16:creationId xmlns:a16="http://schemas.microsoft.com/office/drawing/2014/main" id="{3419CB3A-0475-E74B-BBAC-AFBCF1507165}"/>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205728" y="4824011"/>
            <a:ext cx="2560316" cy="1920237"/>
          </a:xfrm>
          <a:prstGeom prst="rect">
            <a:avLst/>
          </a:prstGeom>
        </p:spPr>
      </p:pic>
      <p:sp>
        <p:nvSpPr>
          <p:cNvPr id="37" name="Rectangle 36">
            <a:extLst>
              <a:ext uri="{FF2B5EF4-FFF2-40B4-BE49-F238E27FC236}">
                <a16:creationId xmlns:a16="http://schemas.microsoft.com/office/drawing/2014/main" id="{6CF64611-1797-AB45-9679-9F317012583D}"/>
              </a:ext>
            </a:extLst>
          </p:cNvPr>
          <p:cNvSpPr/>
          <p:nvPr/>
        </p:nvSpPr>
        <p:spPr>
          <a:xfrm>
            <a:off x="6233135" y="4787820"/>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38" name="Rectangle 37">
            <a:extLst>
              <a:ext uri="{FF2B5EF4-FFF2-40B4-BE49-F238E27FC236}">
                <a16:creationId xmlns:a16="http://schemas.microsoft.com/office/drawing/2014/main" id="{68FAFD1C-522D-D141-A43A-9BA3D596067B}"/>
              </a:ext>
            </a:extLst>
          </p:cNvPr>
          <p:cNvSpPr/>
          <p:nvPr/>
        </p:nvSpPr>
        <p:spPr>
          <a:xfrm>
            <a:off x="8445613" y="4787819"/>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39" name="Rectangle 38">
            <a:extLst>
              <a:ext uri="{FF2B5EF4-FFF2-40B4-BE49-F238E27FC236}">
                <a16:creationId xmlns:a16="http://schemas.microsoft.com/office/drawing/2014/main" id="{39E3CD1E-4B7E-5E4F-ACE9-34C96090B576}"/>
              </a:ext>
            </a:extLst>
          </p:cNvPr>
          <p:cNvSpPr/>
          <p:nvPr/>
        </p:nvSpPr>
        <p:spPr>
          <a:xfrm>
            <a:off x="7336256" y="4787819"/>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sp>
        <p:nvSpPr>
          <p:cNvPr id="40" name="Rectangle 39">
            <a:extLst>
              <a:ext uri="{FF2B5EF4-FFF2-40B4-BE49-F238E27FC236}">
                <a16:creationId xmlns:a16="http://schemas.microsoft.com/office/drawing/2014/main" id="{860CD196-C54E-8F44-AFA9-AD584D8961A4}"/>
              </a:ext>
            </a:extLst>
          </p:cNvPr>
          <p:cNvSpPr/>
          <p:nvPr/>
        </p:nvSpPr>
        <p:spPr>
          <a:xfrm>
            <a:off x="2963567" y="5531043"/>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41" name="Rectangle 40">
            <a:extLst>
              <a:ext uri="{FF2B5EF4-FFF2-40B4-BE49-F238E27FC236}">
                <a16:creationId xmlns:a16="http://schemas.microsoft.com/office/drawing/2014/main" id="{F24E9AE2-0AEB-0942-A8CC-E4652F79DD90}"/>
              </a:ext>
            </a:extLst>
          </p:cNvPr>
          <p:cNvSpPr/>
          <p:nvPr/>
        </p:nvSpPr>
        <p:spPr>
          <a:xfrm>
            <a:off x="5176045" y="553104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42" name="Rectangle 41">
            <a:extLst>
              <a:ext uri="{FF2B5EF4-FFF2-40B4-BE49-F238E27FC236}">
                <a16:creationId xmlns:a16="http://schemas.microsoft.com/office/drawing/2014/main" id="{52E55118-5810-744B-A238-AA0C40562B33}"/>
              </a:ext>
            </a:extLst>
          </p:cNvPr>
          <p:cNvSpPr/>
          <p:nvPr/>
        </p:nvSpPr>
        <p:spPr>
          <a:xfrm>
            <a:off x="4066688" y="553104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cxnSp>
        <p:nvCxnSpPr>
          <p:cNvPr id="43" name="Straight Connector 42">
            <a:extLst>
              <a:ext uri="{FF2B5EF4-FFF2-40B4-BE49-F238E27FC236}">
                <a16:creationId xmlns:a16="http://schemas.microsoft.com/office/drawing/2014/main" id="{8402F0CB-3608-BA44-B81B-BAF2803D4F0F}"/>
              </a:ext>
            </a:extLst>
          </p:cNvPr>
          <p:cNvCxnSpPr>
            <a:cxnSpLocks/>
          </p:cNvCxnSpPr>
          <p:nvPr/>
        </p:nvCxnSpPr>
        <p:spPr>
          <a:xfrm flipH="1">
            <a:off x="274320" y="4422595"/>
            <a:ext cx="1063752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5D7C58F3-6D3A-7948-AC52-C2317DD9A403}"/>
              </a:ext>
            </a:extLst>
          </p:cNvPr>
          <p:cNvCxnSpPr>
            <a:cxnSpLocks/>
          </p:cNvCxnSpPr>
          <p:nvPr/>
        </p:nvCxnSpPr>
        <p:spPr>
          <a:xfrm flipH="1">
            <a:off x="274320" y="2639515"/>
            <a:ext cx="1063752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512190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41074-E7C7-8547-AED0-26CF9DCDAC4E}"/>
              </a:ext>
            </a:extLst>
          </p:cNvPr>
          <p:cNvSpPr>
            <a:spLocks noGrp="1"/>
          </p:cNvSpPr>
          <p:nvPr>
            <p:ph type="title"/>
          </p:nvPr>
        </p:nvSpPr>
        <p:spPr/>
        <p:txBody>
          <a:bodyPr/>
          <a:lstStyle/>
          <a:p>
            <a:r>
              <a:rPr lang="en-US" dirty="0"/>
              <a:t>Asynchronous Flat Delegation - Latency</a:t>
            </a:r>
          </a:p>
        </p:txBody>
      </p:sp>
      <p:pic>
        <p:nvPicPr>
          <p:cNvPr id="4" name="Picture 3">
            <a:extLst>
              <a:ext uri="{FF2B5EF4-FFF2-40B4-BE49-F238E27FC236}">
                <a16:creationId xmlns:a16="http://schemas.microsoft.com/office/drawing/2014/main" id="{28B6C437-5848-B541-8587-0DF8459C9F37}"/>
              </a:ext>
            </a:extLst>
          </p:cNvPr>
          <p:cNvPicPr>
            <a:picLocks noChangeAspect="1"/>
          </p:cNvPicPr>
          <p:nvPr/>
        </p:nvPicPr>
        <p:blipFill>
          <a:blip r:embed="rId2"/>
          <a:stretch>
            <a:fillRect/>
          </a:stretch>
        </p:blipFill>
        <p:spPr>
          <a:xfrm>
            <a:off x="2666312" y="898070"/>
            <a:ext cx="9405118" cy="5610679"/>
          </a:xfrm>
          <a:prstGeom prst="rect">
            <a:avLst/>
          </a:prstGeom>
        </p:spPr>
      </p:pic>
      <p:sp>
        <p:nvSpPr>
          <p:cNvPr id="5" name="TextBox 4">
            <a:extLst>
              <a:ext uri="{FF2B5EF4-FFF2-40B4-BE49-F238E27FC236}">
                <a16:creationId xmlns:a16="http://schemas.microsoft.com/office/drawing/2014/main" id="{AB7A0B7F-1300-DC49-BF44-791B1A346049}"/>
              </a:ext>
            </a:extLst>
          </p:cNvPr>
          <p:cNvSpPr txBox="1"/>
          <p:nvPr/>
        </p:nvSpPr>
        <p:spPr>
          <a:xfrm>
            <a:off x="364955" y="2826246"/>
            <a:ext cx="2005677" cy="1754326"/>
          </a:xfrm>
          <a:prstGeom prst="rect">
            <a:avLst/>
          </a:prstGeom>
          <a:noFill/>
        </p:spPr>
        <p:txBody>
          <a:bodyPr wrap="none" rtlCol="0">
            <a:spAutoFit/>
          </a:bodyPr>
          <a:lstStyle/>
          <a:p>
            <a:r>
              <a:rPr lang="en-US" sz="3600" dirty="0">
                <a:latin typeface="Helvetica" pitchFamily="2" charset="0"/>
              </a:rPr>
              <a:t>56 Client</a:t>
            </a:r>
          </a:p>
          <a:p>
            <a:r>
              <a:rPr lang="en-US" sz="3600" dirty="0">
                <a:latin typeface="Helvetica" pitchFamily="2" charset="0"/>
              </a:rPr>
              <a:t>Server </a:t>
            </a:r>
          </a:p>
          <a:p>
            <a:r>
              <a:rPr lang="en-US" sz="3600" dirty="0">
                <a:latin typeface="Helvetica" pitchFamily="2" charset="0"/>
              </a:rPr>
              <a:t>Pairs</a:t>
            </a:r>
          </a:p>
        </p:txBody>
      </p:sp>
    </p:spTree>
    <p:extLst>
      <p:ext uri="{BB962C8B-B14F-4D97-AF65-F5344CB8AC3E}">
        <p14:creationId xmlns:p14="http://schemas.microsoft.com/office/powerpoint/2010/main" val="292351112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A0C66-1E0B-5D44-8ED4-324D5892321B}"/>
              </a:ext>
            </a:extLst>
          </p:cNvPr>
          <p:cNvSpPr>
            <a:spLocks noGrp="1"/>
          </p:cNvSpPr>
          <p:nvPr>
            <p:ph type="title"/>
          </p:nvPr>
        </p:nvSpPr>
        <p:spPr/>
        <p:txBody>
          <a:bodyPr/>
          <a:lstStyle/>
          <a:p>
            <a:r>
              <a:rPr lang="en-US" dirty="0"/>
              <a:t>Results of Microbenchmark</a:t>
            </a:r>
          </a:p>
        </p:txBody>
      </p:sp>
      <p:sp>
        <p:nvSpPr>
          <p:cNvPr id="3" name="Content Placeholder 2">
            <a:extLst>
              <a:ext uri="{FF2B5EF4-FFF2-40B4-BE49-F238E27FC236}">
                <a16:creationId xmlns:a16="http://schemas.microsoft.com/office/drawing/2014/main" id="{79D92C21-BBCD-5E42-8CBD-9B01AA317DDC}"/>
              </a:ext>
            </a:extLst>
          </p:cNvPr>
          <p:cNvSpPr>
            <a:spLocks noGrp="1"/>
          </p:cNvSpPr>
          <p:nvPr>
            <p:ph idx="1"/>
          </p:nvPr>
        </p:nvSpPr>
        <p:spPr/>
        <p:txBody>
          <a:bodyPr/>
          <a:lstStyle/>
          <a:p>
            <a:r>
              <a:rPr lang="en-US" dirty="0"/>
              <a:t>Quads Machines</a:t>
            </a:r>
          </a:p>
          <a:p>
            <a:r>
              <a:rPr lang="en-US" dirty="0"/>
              <a:t>Intel Skylake (2 </a:t>
            </a:r>
            <a:r>
              <a:rPr lang="en-US" dirty="0" err="1"/>
              <a:t>ea</a:t>
            </a:r>
            <a:r>
              <a:rPr lang="en-US" dirty="0"/>
              <a:t>) 14 core processors for 56 threads</a:t>
            </a:r>
          </a:p>
          <a:p>
            <a:r>
              <a:rPr lang="en-US" dirty="0"/>
              <a:t>32 KB L1, 1024KB L2 on-core cache</a:t>
            </a:r>
          </a:p>
          <a:p>
            <a:r>
              <a:rPr lang="en-US" dirty="0"/>
              <a:t>19,712 KB L3 cache per processor</a:t>
            </a:r>
          </a:p>
          <a:p>
            <a:r>
              <a:rPr lang="en-US" dirty="0"/>
              <a:t>97613732 kB DRAM</a:t>
            </a:r>
          </a:p>
          <a:p>
            <a:pPr marL="0" indent="0">
              <a:buNone/>
            </a:pPr>
            <a:endParaRPr lang="en-US" dirty="0"/>
          </a:p>
          <a:p>
            <a:endParaRPr lang="en-US" dirty="0"/>
          </a:p>
        </p:txBody>
      </p:sp>
    </p:spTree>
    <p:extLst>
      <p:ext uri="{BB962C8B-B14F-4D97-AF65-F5344CB8AC3E}">
        <p14:creationId xmlns:p14="http://schemas.microsoft.com/office/powerpoint/2010/main" val="263152662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2C80D-8CC9-EA47-88F1-F20D254EB610}"/>
              </a:ext>
            </a:extLst>
          </p:cNvPr>
          <p:cNvSpPr>
            <a:spLocks noGrp="1"/>
          </p:cNvSpPr>
          <p:nvPr>
            <p:ph type="title"/>
          </p:nvPr>
        </p:nvSpPr>
        <p:spPr/>
        <p:txBody>
          <a:bodyPr/>
          <a:lstStyle/>
          <a:p>
            <a:r>
              <a:rPr lang="en-US" dirty="0"/>
              <a:t>Results of Microbenchmark</a:t>
            </a:r>
          </a:p>
        </p:txBody>
      </p:sp>
      <p:sp>
        <p:nvSpPr>
          <p:cNvPr id="3" name="Content Placeholder 2">
            <a:extLst>
              <a:ext uri="{FF2B5EF4-FFF2-40B4-BE49-F238E27FC236}">
                <a16:creationId xmlns:a16="http://schemas.microsoft.com/office/drawing/2014/main" id="{CE81DC39-00CE-834C-8E62-40A96CF38A87}"/>
              </a:ext>
            </a:extLst>
          </p:cNvPr>
          <p:cNvSpPr>
            <a:spLocks noGrp="1"/>
          </p:cNvSpPr>
          <p:nvPr>
            <p:ph idx="1"/>
          </p:nvPr>
        </p:nvSpPr>
        <p:spPr/>
        <p:txBody>
          <a:bodyPr>
            <a:normAutofit lnSpcReduction="10000"/>
          </a:bodyPr>
          <a:lstStyle/>
          <a:p>
            <a:r>
              <a:rPr lang="en-US" dirty="0"/>
              <a:t>3 second run time</a:t>
            </a:r>
          </a:p>
          <a:p>
            <a:r>
              <a:rPr lang="en-US" dirty="0"/>
              <a:t>10 trials</a:t>
            </a:r>
          </a:p>
          <a:p>
            <a:r>
              <a:rPr lang="en-US" dirty="0"/>
              <a:t>Delegation</a:t>
            </a:r>
          </a:p>
          <a:p>
            <a:pPr lvl="1"/>
            <a:r>
              <a:rPr lang="en-US" dirty="0"/>
              <a:t>Client selects variable at random and delegates an increment function</a:t>
            </a:r>
          </a:p>
          <a:p>
            <a:pPr lvl="1"/>
            <a:r>
              <a:rPr lang="en-US" dirty="0"/>
              <a:t>64 B variables distributed evenly among delegation servers</a:t>
            </a:r>
          </a:p>
          <a:p>
            <a:pPr lvl="1"/>
            <a:r>
              <a:rPr lang="en-US" dirty="0"/>
              <a:t>Allocated as a NUMA-aware 2-d array</a:t>
            </a:r>
          </a:p>
          <a:p>
            <a:r>
              <a:rPr lang="en-US" dirty="0"/>
              <a:t>Synchronized</a:t>
            </a:r>
          </a:p>
          <a:p>
            <a:pPr lvl="1"/>
            <a:r>
              <a:rPr lang="en-US" dirty="0"/>
              <a:t>Allocated as an array using malloc()</a:t>
            </a:r>
          </a:p>
          <a:p>
            <a:pPr lvl="1"/>
            <a:r>
              <a:rPr lang="en-US" dirty="0"/>
              <a:t>All 56 threads select a variable at random and increment</a:t>
            </a:r>
          </a:p>
          <a:p>
            <a:pPr lvl="1"/>
            <a:r>
              <a:rPr lang="en-US" dirty="0"/>
              <a:t>Uses POSIX mutex and spin lock</a:t>
            </a:r>
          </a:p>
          <a:p>
            <a:pPr lvl="1"/>
            <a:r>
              <a:rPr lang="en-US" dirty="0"/>
              <a:t>Atomic is </a:t>
            </a:r>
            <a:r>
              <a:rPr lang="en-US" dirty="0" err="1"/>
              <a:t>gcc</a:t>
            </a:r>
            <a:r>
              <a:rPr lang="en-US" dirty="0"/>
              <a:t> built in fetch and add. </a:t>
            </a:r>
          </a:p>
          <a:p>
            <a:endParaRPr lang="en-US" dirty="0"/>
          </a:p>
        </p:txBody>
      </p:sp>
    </p:spTree>
    <p:extLst>
      <p:ext uri="{BB962C8B-B14F-4D97-AF65-F5344CB8AC3E}">
        <p14:creationId xmlns:p14="http://schemas.microsoft.com/office/powerpoint/2010/main" val="90547841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4940628-DD4B-B54E-B6D3-D00443F6DB1F}"/>
              </a:ext>
            </a:extLst>
          </p:cNvPr>
          <p:cNvPicPr>
            <a:picLocks noChangeAspect="1"/>
          </p:cNvPicPr>
          <p:nvPr/>
        </p:nvPicPr>
        <p:blipFill>
          <a:blip r:embed="rId3"/>
          <a:stretch>
            <a:fillRect/>
          </a:stretch>
        </p:blipFill>
        <p:spPr>
          <a:xfrm>
            <a:off x="984250" y="374650"/>
            <a:ext cx="10223500" cy="6108700"/>
          </a:xfrm>
          <a:prstGeom prst="rect">
            <a:avLst/>
          </a:prstGeom>
        </p:spPr>
      </p:pic>
      <p:sp>
        <p:nvSpPr>
          <p:cNvPr id="2" name="Title 1">
            <a:extLst>
              <a:ext uri="{FF2B5EF4-FFF2-40B4-BE49-F238E27FC236}">
                <a16:creationId xmlns:a16="http://schemas.microsoft.com/office/drawing/2014/main" id="{7948018C-BE2D-1348-9497-5338AD2989FE}"/>
              </a:ext>
            </a:extLst>
          </p:cNvPr>
          <p:cNvSpPr>
            <a:spLocks noGrp="1"/>
          </p:cNvSpPr>
          <p:nvPr>
            <p:ph type="title"/>
          </p:nvPr>
        </p:nvSpPr>
        <p:spPr/>
        <p:txBody>
          <a:bodyPr/>
          <a:lstStyle/>
          <a:p>
            <a:r>
              <a:rPr lang="en-US" dirty="0"/>
              <a:t>Results</a:t>
            </a:r>
          </a:p>
        </p:txBody>
      </p:sp>
    </p:spTree>
    <p:extLst>
      <p:ext uri="{BB962C8B-B14F-4D97-AF65-F5344CB8AC3E}">
        <p14:creationId xmlns:p14="http://schemas.microsoft.com/office/powerpoint/2010/main" val="47446558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D4735-5953-1F43-9118-25C00943F330}"/>
              </a:ext>
            </a:extLst>
          </p:cNvPr>
          <p:cNvSpPr>
            <a:spLocks noGrp="1"/>
          </p:cNvSpPr>
          <p:nvPr>
            <p:ph type="title"/>
          </p:nvPr>
        </p:nvSpPr>
        <p:spPr/>
        <p:txBody>
          <a:bodyPr/>
          <a:lstStyle/>
          <a:p>
            <a:r>
              <a:rPr lang="en-US" dirty="0"/>
              <a:t>Results</a:t>
            </a:r>
          </a:p>
        </p:txBody>
      </p:sp>
      <p:graphicFrame>
        <p:nvGraphicFramePr>
          <p:cNvPr id="4" name="Chart 3">
            <a:extLst>
              <a:ext uri="{FF2B5EF4-FFF2-40B4-BE49-F238E27FC236}">
                <a16:creationId xmlns:a16="http://schemas.microsoft.com/office/drawing/2014/main" id="{3F518523-BBA6-CC49-AEF6-066BBFBF3176}"/>
              </a:ext>
            </a:extLst>
          </p:cNvPr>
          <p:cNvGraphicFramePr>
            <a:graphicFrameLocks/>
          </p:cNvGraphicFramePr>
          <p:nvPr/>
        </p:nvGraphicFramePr>
        <p:xfrm>
          <a:off x="809625" y="250825"/>
          <a:ext cx="10572750" cy="635635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9111345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D46EA-7084-924A-A54B-592CEE6E4134}"/>
              </a:ext>
            </a:extLst>
          </p:cNvPr>
          <p:cNvSpPr>
            <a:spLocks noGrp="1"/>
          </p:cNvSpPr>
          <p:nvPr>
            <p:ph type="title"/>
          </p:nvPr>
        </p:nvSpPr>
        <p:spPr/>
        <p:txBody>
          <a:bodyPr/>
          <a:lstStyle/>
          <a:p>
            <a:r>
              <a:rPr lang="en-US" dirty="0"/>
              <a:t>Results</a:t>
            </a:r>
          </a:p>
        </p:txBody>
      </p:sp>
      <p:pic>
        <p:nvPicPr>
          <p:cNvPr id="5" name="Picture 4">
            <a:extLst>
              <a:ext uri="{FF2B5EF4-FFF2-40B4-BE49-F238E27FC236}">
                <a16:creationId xmlns:a16="http://schemas.microsoft.com/office/drawing/2014/main" id="{13F1355D-1085-E340-A387-43B38FD7093A}"/>
              </a:ext>
            </a:extLst>
          </p:cNvPr>
          <p:cNvPicPr>
            <a:picLocks noChangeAspect="1"/>
          </p:cNvPicPr>
          <p:nvPr/>
        </p:nvPicPr>
        <p:blipFill>
          <a:blip r:embed="rId3"/>
          <a:stretch>
            <a:fillRect/>
          </a:stretch>
        </p:blipFill>
        <p:spPr>
          <a:xfrm>
            <a:off x="746760" y="219456"/>
            <a:ext cx="11003280" cy="6601968"/>
          </a:xfrm>
          <a:prstGeom prst="rect">
            <a:avLst/>
          </a:prstGeom>
        </p:spPr>
      </p:pic>
    </p:spTree>
    <p:extLst>
      <p:ext uri="{BB962C8B-B14F-4D97-AF65-F5344CB8AC3E}">
        <p14:creationId xmlns:p14="http://schemas.microsoft.com/office/powerpoint/2010/main" val="19857413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736BD16-21D3-9A4E-9D46-60A030FAB44C}"/>
              </a:ext>
            </a:extLst>
          </p:cNvPr>
          <p:cNvPicPr>
            <a:picLocks noChangeAspect="1"/>
          </p:cNvPicPr>
          <p:nvPr/>
        </p:nvPicPr>
        <p:blipFill>
          <a:blip r:embed="rId3"/>
          <a:stretch>
            <a:fillRect/>
          </a:stretch>
        </p:blipFill>
        <p:spPr>
          <a:xfrm>
            <a:off x="1155700" y="463550"/>
            <a:ext cx="9880600" cy="5930900"/>
          </a:xfrm>
          <a:prstGeom prst="rect">
            <a:avLst/>
          </a:prstGeom>
        </p:spPr>
      </p:pic>
      <p:sp>
        <p:nvSpPr>
          <p:cNvPr id="2" name="Title 1">
            <a:extLst>
              <a:ext uri="{FF2B5EF4-FFF2-40B4-BE49-F238E27FC236}">
                <a16:creationId xmlns:a16="http://schemas.microsoft.com/office/drawing/2014/main" id="{E6706C8C-A214-5C42-9BFD-A6063851D20D}"/>
              </a:ext>
            </a:extLst>
          </p:cNvPr>
          <p:cNvSpPr>
            <a:spLocks noGrp="1"/>
          </p:cNvSpPr>
          <p:nvPr>
            <p:ph type="title"/>
          </p:nvPr>
        </p:nvSpPr>
        <p:spPr/>
        <p:txBody>
          <a:bodyPr/>
          <a:lstStyle/>
          <a:p>
            <a:r>
              <a:rPr lang="en-US" dirty="0"/>
              <a:t>Results</a:t>
            </a:r>
          </a:p>
        </p:txBody>
      </p:sp>
    </p:spTree>
    <p:extLst>
      <p:ext uri="{BB962C8B-B14F-4D97-AF65-F5344CB8AC3E}">
        <p14:creationId xmlns:p14="http://schemas.microsoft.com/office/powerpoint/2010/main" val="2836898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Synchronization By Locks</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92868" y="455988"/>
            <a:ext cx="2560316" cy="1920237"/>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49298" y="1244808"/>
            <a:ext cx="2560316" cy="1920237"/>
          </a:xfrm>
          <a:prstGeom prst="rect">
            <a:avLst/>
          </a:prstGeom>
        </p:spPr>
      </p:pic>
      <p:cxnSp>
        <p:nvCxnSpPr>
          <p:cNvPr id="4" name="Straight Connector 3">
            <a:extLst>
              <a:ext uri="{FF2B5EF4-FFF2-40B4-BE49-F238E27FC236}">
                <a16:creationId xmlns:a16="http://schemas.microsoft.com/office/drawing/2014/main" id="{77B543D8-89C4-1244-BDC4-16D8EE0D38B0}"/>
              </a:ext>
            </a:extLst>
          </p:cNvPr>
          <p:cNvCxnSpPr>
            <a:cxnSpLocks/>
          </p:cNvCxnSpPr>
          <p:nvPr/>
        </p:nvCxnSpPr>
        <p:spPr>
          <a:xfrm>
            <a:off x="2467448" y="944880"/>
            <a:ext cx="0" cy="5580835"/>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5B469E4-6AA7-2243-A9FB-95D88921285B}"/>
              </a:ext>
            </a:extLst>
          </p:cNvPr>
          <p:cNvCxnSpPr>
            <a:cxnSpLocks/>
          </p:cNvCxnSpPr>
          <p:nvPr/>
        </p:nvCxnSpPr>
        <p:spPr>
          <a:xfrm flipH="1">
            <a:off x="274320" y="6525715"/>
            <a:ext cx="1063752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0978C59D-59CC-C14F-8182-716738BD08D5}"/>
              </a:ext>
            </a:extLst>
          </p:cNvPr>
          <p:cNvSpPr/>
          <p:nvPr/>
        </p:nvSpPr>
        <p:spPr>
          <a:xfrm>
            <a:off x="3035777" y="1187549"/>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14" name="Rectangle 13">
            <a:extLst>
              <a:ext uri="{FF2B5EF4-FFF2-40B4-BE49-F238E27FC236}">
                <a16:creationId xmlns:a16="http://schemas.microsoft.com/office/drawing/2014/main" id="{6DF865D2-3371-024F-B0F0-51683D5C23B3}"/>
              </a:ext>
            </a:extLst>
          </p:cNvPr>
          <p:cNvSpPr/>
          <p:nvPr/>
        </p:nvSpPr>
        <p:spPr>
          <a:xfrm>
            <a:off x="5248255" y="118754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15" name="Rectangle 14">
            <a:extLst>
              <a:ext uri="{FF2B5EF4-FFF2-40B4-BE49-F238E27FC236}">
                <a16:creationId xmlns:a16="http://schemas.microsoft.com/office/drawing/2014/main" id="{E67B6490-9211-A04A-8AC9-18F443A3AD34}"/>
              </a:ext>
            </a:extLst>
          </p:cNvPr>
          <p:cNvSpPr/>
          <p:nvPr/>
        </p:nvSpPr>
        <p:spPr>
          <a:xfrm>
            <a:off x="4138898" y="118754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pic>
        <p:nvPicPr>
          <p:cNvPr id="18" name="Picture 17">
            <a:extLst>
              <a:ext uri="{FF2B5EF4-FFF2-40B4-BE49-F238E27FC236}">
                <a16:creationId xmlns:a16="http://schemas.microsoft.com/office/drawing/2014/main" id="{6B8FC6DC-425D-4749-9082-B8AD9E90814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92868" y="2176703"/>
            <a:ext cx="2560316" cy="1920237"/>
          </a:xfrm>
          <a:prstGeom prst="rect">
            <a:avLst/>
          </a:prstGeom>
        </p:spPr>
      </p:pic>
      <p:pic>
        <p:nvPicPr>
          <p:cNvPr id="19" name="Picture 18">
            <a:extLst>
              <a:ext uri="{FF2B5EF4-FFF2-40B4-BE49-F238E27FC236}">
                <a16:creationId xmlns:a16="http://schemas.microsoft.com/office/drawing/2014/main" id="{D068F0D0-E983-E44B-8AF5-ECA26B9C3F03}"/>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49298" y="2965523"/>
            <a:ext cx="2560316" cy="1920237"/>
          </a:xfrm>
          <a:prstGeom prst="rect">
            <a:avLst/>
          </a:prstGeom>
        </p:spPr>
      </p:pic>
      <p:sp>
        <p:nvSpPr>
          <p:cNvPr id="26" name="Rectangle 25">
            <a:extLst>
              <a:ext uri="{FF2B5EF4-FFF2-40B4-BE49-F238E27FC236}">
                <a16:creationId xmlns:a16="http://schemas.microsoft.com/office/drawing/2014/main" id="{F437892F-77B8-424B-95F5-D014D364A965}"/>
              </a:ext>
            </a:extLst>
          </p:cNvPr>
          <p:cNvSpPr/>
          <p:nvPr/>
        </p:nvSpPr>
        <p:spPr>
          <a:xfrm>
            <a:off x="3355817" y="1895853"/>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27" name="Rectangle 26">
            <a:extLst>
              <a:ext uri="{FF2B5EF4-FFF2-40B4-BE49-F238E27FC236}">
                <a16:creationId xmlns:a16="http://schemas.microsoft.com/office/drawing/2014/main" id="{117B95E4-D4A9-B241-854D-D371D3BBA0B4}"/>
              </a:ext>
            </a:extLst>
          </p:cNvPr>
          <p:cNvSpPr/>
          <p:nvPr/>
        </p:nvSpPr>
        <p:spPr>
          <a:xfrm>
            <a:off x="5568295" y="189585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28" name="Rectangle 27">
            <a:extLst>
              <a:ext uri="{FF2B5EF4-FFF2-40B4-BE49-F238E27FC236}">
                <a16:creationId xmlns:a16="http://schemas.microsoft.com/office/drawing/2014/main" id="{3CCA2535-5221-0F4D-AA11-C51FB764325E}"/>
              </a:ext>
            </a:extLst>
          </p:cNvPr>
          <p:cNvSpPr/>
          <p:nvPr/>
        </p:nvSpPr>
        <p:spPr>
          <a:xfrm>
            <a:off x="4458938" y="189585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sp>
        <p:nvSpPr>
          <p:cNvPr id="29" name="Rectangle 28">
            <a:extLst>
              <a:ext uri="{FF2B5EF4-FFF2-40B4-BE49-F238E27FC236}">
                <a16:creationId xmlns:a16="http://schemas.microsoft.com/office/drawing/2014/main" id="{B8EB4AC5-3D80-8C4D-8789-13B194EBBE3B}"/>
              </a:ext>
            </a:extLst>
          </p:cNvPr>
          <p:cNvSpPr/>
          <p:nvPr/>
        </p:nvSpPr>
        <p:spPr>
          <a:xfrm>
            <a:off x="3035777" y="2965523"/>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30" name="Rectangle 29">
            <a:extLst>
              <a:ext uri="{FF2B5EF4-FFF2-40B4-BE49-F238E27FC236}">
                <a16:creationId xmlns:a16="http://schemas.microsoft.com/office/drawing/2014/main" id="{E8E3051B-56B7-754D-B3E2-9B9FA33DAAB3}"/>
              </a:ext>
            </a:extLst>
          </p:cNvPr>
          <p:cNvSpPr/>
          <p:nvPr/>
        </p:nvSpPr>
        <p:spPr>
          <a:xfrm>
            <a:off x="5248255" y="296552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31" name="Rectangle 30">
            <a:extLst>
              <a:ext uri="{FF2B5EF4-FFF2-40B4-BE49-F238E27FC236}">
                <a16:creationId xmlns:a16="http://schemas.microsoft.com/office/drawing/2014/main" id="{92DC4987-1930-C94E-82E3-14ADF11B03A3}"/>
              </a:ext>
            </a:extLst>
          </p:cNvPr>
          <p:cNvSpPr/>
          <p:nvPr/>
        </p:nvSpPr>
        <p:spPr>
          <a:xfrm>
            <a:off x="4138898" y="296552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sp>
        <p:nvSpPr>
          <p:cNvPr id="32" name="Rectangle 31">
            <a:extLst>
              <a:ext uri="{FF2B5EF4-FFF2-40B4-BE49-F238E27FC236}">
                <a16:creationId xmlns:a16="http://schemas.microsoft.com/office/drawing/2014/main" id="{D9305933-5B73-6248-BB31-419830C18C3B}"/>
              </a:ext>
            </a:extLst>
          </p:cNvPr>
          <p:cNvSpPr/>
          <p:nvPr/>
        </p:nvSpPr>
        <p:spPr>
          <a:xfrm>
            <a:off x="6284413" y="3611629"/>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33" name="Rectangle 32">
            <a:extLst>
              <a:ext uri="{FF2B5EF4-FFF2-40B4-BE49-F238E27FC236}">
                <a16:creationId xmlns:a16="http://schemas.microsoft.com/office/drawing/2014/main" id="{CE521778-9FD8-4A4D-94AA-7CCF4E7DD63B}"/>
              </a:ext>
            </a:extLst>
          </p:cNvPr>
          <p:cNvSpPr/>
          <p:nvPr/>
        </p:nvSpPr>
        <p:spPr>
          <a:xfrm>
            <a:off x="8496891" y="361162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34" name="Rectangle 33">
            <a:extLst>
              <a:ext uri="{FF2B5EF4-FFF2-40B4-BE49-F238E27FC236}">
                <a16:creationId xmlns:a16="http://schemas.microsoft.com/office/drawing/2014/main" id="{7F97ACFE-4330-1A4E-A75B-A8178566B785}"/>
              </a:ext>
            </a:extLst>
          </p:cNvPr>
          <p:cNvSpPr/>
          <p:nvPr/>
        </p:nvSpPr>
        <p:spPr>
          <a:xfrm>
            <a:off x="7387534" y="3611628"/>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pic>
        <p:nvPicPr>
          <p:cNvPr id="35" name="Picture 34">
            <a:extLst>
              <a:ext uri="{FF2B5EF4-FFF2-40B4-BE49-F238E27FC236}">
                <a16:creationId xmlns:a16="http://schemas.microsoft.com/office/drawing/2014/main" id="{FA97A056-4E1E-5849-87CB-5FD51E5BE967}"/>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149298" y="4035191"/>
            <a:ext cx="2560316" cy="1920237"/>
          </a:xfrm>
          <a:prstGeom prst="rect">
            <a:avLst/>
          </a:prstGeom>
        </p:spPr>
      </p:pic>
      <p:pic>
        <p:nvPicPr>
          <p:cNvPr id="36" name="Picture 35">
            <a:extLst>
              <a:ext uri="{FF2B5EF4-FFF2-40B4-BE49-F238E27FC236}">
                <a16:creationId xmlns:a16="http://schemas.microsoft.com/office/drawing/2014/main" id="{3419CB3A-0475-E74B-BBAC-AFBCF1507165}"/>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205728" y="4824011"/>
            <a:ext cx="2560316" cy="1920237"/>
          </a:xfrm>
          <a:prstGeom prst="rect">
            <a:avLst/>
          </a:prstGeom>
        </p:spPr>
      </p:pic>
      <p:sp>
        <p:nvSpPr>
          <p:cNvPr id="37" name="Rectangle 36">
            <a:extLst>
              <a:ext uri="{FF2B5EF4-FFF2-40B4-BE49-F238E27FC236}">
                <a16:creationId xmlns:a16="http://schemas.microsoft.com/office/drawing/2014/main" id="{6CF64611-1797-AB45-9679-9F317012583D}"/>
              </a:ext>
            </a:extLst>
          </p:cNvPr>
          <p:cNvSpPr/>
          <p:nvPr/>
        </p:nvSpPr>
        <p:spPr>
          <a:xfrm>
            <a:off x="6233135" y="4787820"/>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38" name="Rectangle 37">
            <a:extLst>
              <a:ext uri="{FF2B5EF4-FFF2-40B4-BE49-F238E27FC236}">
                <a16:creationId xmlns:a16="http://schemas.microsoft.com/office/drawing/2014/main" id="{68FAFD1C-522D-D141-A43A-9BA3D596067B}"/>
              </a:ext>
            </a:extLst>
          </p:cNvPr>
          <p:cNvSpPr/>
          <p:nvPr/>
        </p:nvSpPr>
        <p:spPr>
          <a:xfrm>
            <a:off x="8445613" y="4787819"/>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39" name="Rectangle 38">
            <a:extLst>
              <a:ext uri="{FF2B5EF4-FFF2-40B4-BE49-F238E27FC236}">
                <a16:creationId xmlns:a16="http://schemas.microsoft.com/office/drawing/2014/main" id="{39E3CD1E-4B7E-5E4F-ACE9-34C96090B576}"/>
              </a:ext>
            </a:extLst>
          </p:cNvPr>
          <p:cNvSpPr/>
          <p:nvPr/>
        </p:nvSpPr>
        <p:spPr>
          <a:xfrm>
            <a:off x="7336256" y="4787819"/>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sp>
        <p:nvSpPr>
          <p:cNvPr id="40" name="Rectangle 39">
            <a:extLst>
              <a:ext uri="{FF2B5EF4-FFF2-40B4-BE49-F238E27FC236}">
                <a16:creationId xmlns:a16="http://schemas.microsoft.com/office/drawing/2014/main" id="{860CD196-C54E-8F44-AFA9-AD584D8961A4}"/>
              </a:ext>
            </a:extLst>
          </p:cNvPr>
          <p:cNvSpPr/>
          <p:nvPr/>
        </p:nvSpPr>
        <p:spPr>
          <a:xfrm>
            <a:off x="2963567" y="5531043"/>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Read</a:t>
            </a:r>
          </a:p>
        </p:txBody>
      </p:sp>
      <p:sp>
        <p:nvSpPr>
          <p:cNvPr id="41" name="Rectangle 40">
            <a:extLst>
              <a:ext uri="{FF2B5EF4-FFF2-40B4-BE49-F238E27FC236}">
                <a16:creationId xmlns:a16="http://schemas.microsoft.com/office/drawing/2014/main" id="{F24E9AE2-0AEB-0942-A8CC-E4652F79DD90}"/>
              </a:ext>
            </a:extLst>
          </p:cNvPr>
          <p:cNvSpPr/>
          <p:nvPr/>
        </p:nvSpPr>
        <p:spPr>
          <a:xfrm>
            <a:off x="5176045" y="553104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Write</a:t>
            </a:r>
          </a:p>
        </p:txBody>
      </p:sp>
      <p:sp>
        <p:nvSpPr>
          <p:cNvPr id="42" name="Rectangle 41">
            <a:extLst>
              <a:ext uri="{FF2B5EF4-FFF2-40B4-BE49-F238E27FC236}">
                <a16:creationId xmlns:a16="http://schemas.microsoft.com/office/drawing/2014/main" id="{52E55118-5810-744B-A238-AA0C40562B33}"/>
              </a:ext>
            </a:extLst>
          </p:cNvPr>
          <p:cNvSpPr/>
          <p:nvPr/>
        </p:nvSpPr>
        <p:spPr>
          <a:xfrm>
            <a:off x="4066688" y="5531042"/>
            <a:ext cx="1036158" cy="280850"/>
          </a:xfrm>
          <a:prstGeom prst="rect">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Execute</a:t>
            </a:r>
          </a:p>
        </p:txBody>
      </p:sp>
      <p:cxnSp>
        <p:nvCxnSpPr>
          <p:cNvPr id="43" name="Straight Connector 42">
            <a:extLst>
              <a:ext uri="{FF2B5EF4-FFF2-40B4-BE49-F238E27FC236}">
                <a16:creationId xmlns:a16="http://schemas.microsoft.com/office/drawing/2014/main" id="{8402F0CB-3608-BA44-B81B-BAF2803D4F0F}"/>
              </a:ext>
            </a:extLst>
          </p:cNvPr>
          <p:cNvCxnSpPr>
            <a:cxnSpLocks/>
          </p:cNvCxnSpPr>
          <p:nvPr/>
        </p:nvCxnSpPr>
        <p:spPr>
          <a:xfrm flipH="1">
            <a:off x="274320" y="4422595"/>
            <a:ext cx="1063752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5D7C58F3-6D3A-7948-AC52-C2317DD9A403}"/>
              </a:ext>
            </a:extLst>
          </p:cNvPr>
          <p:cNvCxnSpPr>
            <a:cxnSpLocks/>
          </p:cNvCxnSpPr>
          <p:nvPr/>
        </p:nvCxnSpPr>
        <p:spPr>
          <a:xfrm flipH="1">
            <a:off x="274320" y="2639515"/>
            <a:ext cx="10637520"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pic>
        <p:nvPicPr>
          <p:cNvPr id="46" name="Picture 45" descr="A picture containing white, table, shirt, black&#10;&#10;Description automatically generated">
            <a:extLst>
              <a:ext uri="{FF2B5EF4-FFF2-40B4-BE49-F238E27FC236}">
                <a16:creationId xmlns:a16="http://schemas.microsoft.com/office/drawing/2014/main" id="{D1469978-02AB-0A43-9148-1BD57A5FEF17}"/>
              </a:ext>
            </a:extLst>
          </p:cNvPr>
          <p:cNvPicPr>
            <a:picLocks noChangeAspect="1"/>
          </p:cNvPicPr>
          <p:nvPr/>
        </p:nvPicPr>
        <p:blipFill rotWithShape="1">
          <a:blip r:embed="rId6" cstate="hqprint">
            <a:biLevel thresh="50000"/>
            <a:extLst>
              <a:ext uri="{BEBA8EAE-BF5A-486C-A8C5-ECC9F3942E4B}">
                <a14:imgProps xmlns:a14="http://schemas.microsoft.com/office/drawing/2010/main">
                  <a14:imgLayer r:embed="rId7">
                    <a14:imgEffect>
                      <a14:backgroundRemoval t="7332" b="92561" l="3496" r="93134">
                        <a14:foregroundMark x1="92572" y1="13100" x2="85206" y2="7332"/>
                        <a14:foregroundMark x1="85206" y1="7332" x2="19164" y2="22210"/>
                        <a14:foregroundMark x1="19476" y1="23181" x2="10300" y2="23774"/>
                        <a14:foregroundMark x1="10300" y1="23774" x2="3496" y2="28787"/>
                        <a14:foregroundMark x1="3496" y1="28787" x2="12547" y2="29704"/>
                        <a14:foregroundMark x1="12547" y1="29704" x2="42010" y2="23450"/>
                        <a14:foregroundMark x1="41760" y1="23181" x2="50811" y2="23181"/>
                        <a14:foregroundMark x1="50811" y1="23181" x2="89576" y2="13100"/>
                        <a14:foregroundMark x1="89576" y1="13100" x2="84020" y2="7655"/>
                        <a14:foregroundMark x1="89700" y1="9865" x2="15605" y2="25175"/>
                        <a14:foregroundMark x1="15605" y1="25175" x2="25031" y2="25283"/>
                        <a14:foregroundMark x1="25031" y1="25283" x2="87453" y2="10135"/>
                        <a14:foregroundMark x1="66042" y1="21456" x2="66979" y2="29434"/>
                        <a14:foregroundMark x1="66979" y1="29434" x2="72285" y2="36065"/>
                        <a14:foregroundMark x1="72285" y1="36065" x2="64732" y2="40701"/>
                        <a14:foregroundMark x1="64732" y1="40701" x2="55743" y2="38814"/>
                        <a14:foregroundMark x1="55743" y1="38814" x2="52122" y2="31267"/>
                        <a14:foregroundMark x1="52122" y1="31267" x2="56242" y2="24205"/>
                        <a14:foregroundMark x1="56242" y1="24205" x2="64544" y2="20970"/>
                        <a14:foregroundMark x1="64544" y1="20970" x2="66042" y2="20970"/>
                        <a14:foregroundMark x1="30587" y1="31105" x2="40449" y2="44906"/>
                        <a14:foregroundMark x1="40449" y1="44906" x2="34020" y2="50836"/>
                        <a14:foregroundMark x1="34020" y1="50836" x2="24594" y2="45822"/>
                        <a14:foregroundMark x1="24594" y1="45822" x2="16854" y2="31321"/>
                        <a14:foregroundMark x1="16854" y1="31321" x2="26217" y2="30135"/>
                        <a14:foregroundMark x1="26217" y1="30135" x2="30899" y2="30836"/>
                        <a14:foregroundMark x1="42884" y1="50350" x2="49501" y2="44420"/>
                        <a14:foregroundMark x1="49501" y1="44420" x2="59051" y2="44313"/>
                        <a14:foregroundMark x1="59051" y1="44313" x2="64856" y2="51536"/>
                        <a14:foregroundMark x1="64856" y1="51536" x2="61548" y2="59084"/>
                        <a14:foregroundMark x1="61548" y1="59084" x2="54682" y2="64043"/>
                        <a14:foregroundMark x1="54682" y1="64043" x2="45568" y2="63612"/>
                        <a14:foregroundMark x1="45568" y1="63612" x2="42884" y2="55526"/>
                        <a14:foregroundMark x1="42884" y1="55526" x2="43758" y2="50836"/>
                        <a14:foregroundMark x1="46567" y1="49596" x2="45755" y2="57844"/>
                        <a14:foregroundMark x1="45755" y1="57844" x2="53808" y2="63666"/>
                        <a14:foregroundMark x1="53808" y1="63666" x2="58427" y2="56442"/>
                        <a14:foregroundMark x1="58427" y1="56442" x2="57928" y2="48464"/>
                        <a14:foregroundMark x1="57928" y1="48464" x2="48627" y2="46469"/>
                        <a14:foregroundMark x1="48627" y1="46469" x2="46317" y2="50566"/>
                        <a14:foregroundMark x1="64295" y1="61456" x2="66604" y2="69003"/>
                        <a14:foregroundMark x1="66604" y1="69003" x2="74532" y2="73046"/>
                        <a14:foregroundMark x1="74532" y1="73046" x2="78277" y2="65714"/>
                        <a14:foregroundMark x1="78277" y1="65714" x2="72222" y2="59461"/>
                        <a14:foregroundMark x1="72222" y1="59461" x2="64607" y2="62695"/>
                        <a14:foregroundMark x1="76280" y1="72776" x2="76841" y2="72291"/>
                        <a14:foregroundMark x1="46005" y1="67116" x2="48377" y2="82642"/>
                        <a14:foregroundMark x1="48377" y1="82642" x2="39513" y2="81456"/>
                        <a14:foregroundMark x1="39513" y1="81456" x2="34707" y2="74447"/>
                        <a14:foregroundMark x1="34707" y1="74447" x2="40949" y2="68356"/>
                        <a14:foregroundMark x1="40949" y1="68356" x2="46317" y2="67385"/>
                        <a14:foregroundMark x1="76280" y1="72776" x2="76592" y2="72776"/>
                        <a14:foregroundMark x1="69164" y1="76765" x2="73658" y2="83450"/>
                        <a14:foregroundMark x1="73658" y1="83450" x2="66542" y2="88895"/>
                        <a14:foregroundMark x1="66542" y1="88895" x2="59988" y2="83181"/>
                        <a14:foregroundMark x1="59988" y1="83181" x2="66604" y2="77089"/>
                        <a14:foregroundMark x1="66604" y1="77089" x2="69164" y2="76981"/>
                        <a14:foregroundMark x1="50874" y1="92022" x2="51436" y2="92561"/>
                        <a14:foregroundMark x1="89700" y1="78491" x2="89139" y2="78221"/>
                        <a14:foregroundMark x1="92572" y1="81186" x2="93134" y2="81186"/>
                        <a14:backgroundMark x1="27154" y1="47655" x2="26592" y2="47871"/>
                      </a14:backgroundRemoval>
                    </a14:imgEffect>
                  </a14:imgLayer>
                </a14:imgProps>
              </a:ext>
              <a:ext uri="{28A0092B-C50C-407E-A947-70E740481C1C}">
                <a14:useLocalDpi xmlns:a14="http://schemas.microsoft.com/office/drawing/2010/main"/>
              </a:ext>
            </a:extLst>
          </a:blip>
          <a:srcRect/>
          <a:stretch/>
        </p:blipFill>
        <p:spPr>
          <a:xfrm rot="5400000">
            <a:off x="3457543" y="158020"/>
            <a:ext cx="5335990" cy="6176705"/>
          </a:xfrm>
          <a:prstGeom prst="rect">
            <a:avLst/>
          </a:prstGeom>
        </p:spPr>
      </p:pic>
    </p:spTree>
    <p:extLst>
      <p:ext uri="{BB962C8B-B14F-4D97-AF65-F5344CB8AC3E}">
        <p14:creationId xmlns:p14="http://schemas.microsoft.com/office/powerpoint/2010/main" val="17713264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4DC9-CE58-FC4B-82B6-FE780065675A}"/>
              </a:ext>
            </a:extLst>
          </p:cNvPr>
          <p:cNvSpPr>
            <a:spLocks noGrp="1"/>
          </p:cNvSpPr>
          <p:nvPr>
            <p:ph type="title"/>
          </p:nvPr>
        </p:nvSpPr>
        <p:spPr/>
        <p:txBody>
          <a:bodyPr/>
          <a:lstStyle/>
          <a:p>
            <a:r>
              <a:rPr lang="en-US" dirty="0"/>
              <a:t>Background – Shared Memory</a:t>
            </a:r>
          </a:p>
        </p:txBody>
      </p:sp>
      <p:pic>
        <p:nvPicPr>
          <p:cNvPr id="5" name="Picture 4">
            <a:extLst>
              <a:ext uri="{FF2B5EF4-FFF2-40B4-BE49-F238E27FC236}">
                <a16:creationId xmlns:a16="http://schemas.microsoft.com/office/drawing/2014/main" id="{7CBCAE42-A810-7841-9D78-AE637D2BA5C2}"/>
              </a:ext>
            </a:extLst>
          </p:cNvPr>
          <p:cNvPicPr>
            <a:picLocks noChangeAspect="1"/>
          </p:cNvPicPr>
          <p:nvPr/>
        </p:nvPicPr>
        <p:blipFill>
          <a:blip r:embed="rId3" cstate="hqprint">
            <a:biLevel thresh="50000"/>
            <a:extLst>
              <a:ext uri="{BEBA8EAE-BF5A-486C-A8C5-ECC9F3942E4B}">
                <a14:imgProps xmlns:a14="http://schemas.microsoft.com/office/drawing/2010/main">
                  <a14:imgLayer r:embed="rId4">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12594" y="700053"/>
            <a:ext cx="4548188" cy="3411141"/>
          </a:xfrm>
          <a:prstGeom prst="rect">
            <a:avLst/>
          </a:prstGeom>
        </p:spPr>
      </p:pic>
      <p:pic>
        <p:nvPicPr>
          <p:cNvPr id="6" name="Picture 5">
            <a:extLst>
              <a:ext uri="{FF2B5EF4-FFF2-40B4-BE49-F238E27FC236}">
                <a16:creationId xmlns:a16="http://schemas.microsoft.com/office/drawing/2014/main" id="{A74AD2E0-9979-3844-91A5-61DD63F00424}"/>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3821906" y="700051"/>
            <a:ext cx="4548188" cy="3411141"/>
          </a:xfrm>
          <a:prstGeom prst="rect">
            <a:avLst/>
          </a:prstGeom>
        </p:spPr>
      </p:pic>
      <p:pic>
        <p:nvPicPr>
          <p:cNvPr id="11" name="Picture 10">
            <a:extLst>
              <a:ext uri="{FF2B5EF4-FFF2-40B4-BE49-F238E27FC236}">
                <a16:creationId xmlns:a16="http://schemas.microsoft.com/office/drawing/2014/main" id="{CCA00B8E-F6D2-7D43-B526-92A9C36ABBE9}"/>
              </a:ext>
            </a:extLst>
          </p:cNvPr>
          <p:cNvPicPr>
            <a:picLocks noChangeAspect="1"/>
          </p:cNvPicPr>
          <p:nvPr/>
        </p:nvPicPr>
        <p:blipFill>
          <a:blip r:embed="rId3" cstate="hqprint">
            <a:biLevel thresh="50000"/>
            <a:extLst>
              <a:ext uri="{BEBA8EAE-BF5A-486C-A8C5-ECC9F3942E4B}">
                <a14:imgProps xmlns:a14="http://schemas.microsoft.com/office/drawing/2010/main">
                  <a14:imgLayer r:embed="rId5">
                    <a14:imgEffect>
                      <a14:backgroundRemoval t="10000" b="90000" l="10000" r="90000">
                        <a14:foregroundMark x1="33185" y1="54993" x2="32788" y2="55556"/>
                        <a14:foregroundMark x1="25893" y1="58333" x2="24206" y2="67493"/>
                        <a14:foregroundMark x1="24206" y1="67493" x2="19519" y2="60450"/>
                        <a14:foregroundMark x1="19519" y1="60450" x2="25893" y2="57771"/>
                        <a14:foregroundMark x1="37574" y1="58333" x2="40898" y2="66601"/>
                        <a14:foregroundMark x1="40898" y1="66601" x2="36830" y2="58763"/>
                        <a14:foregroundMark x1="36830" y1="58763" x2="37574" y2="58069"/>
                      </a14:backgroundRemoval>
                    </a14:imgEffect>
                  </a14:imgLayer>
                </a14:imgProps>
              </a:ext>
              <a:ext uri="{28A0092B-C50C-407E-A947-70E740481C1C}">
                <a14:useLocalDpi xmlns:a14="http://schemas.microsoft.com/office/drawing/2010/main"/>
              </a:ext>
            </a:extLst>
          </a:blip>
          <a:stretch>
            <a:fillRect/>
          </a:stretch>
        </p:blipFill>
        <p:spPr>
          <a:xfrm>
            <a:off x="7523242" y="700052"/>
            <a:ext cx="4548188" cy="3411141"/>
          </a:xfrm>
          <a:prstGeom prst="rect">
            <a:avLst/>
          </a:prstGeom>
        </p:spPr>
      </p:pic>
      <p:sp>
        <p:nvSpPr>
          <p:cNvPr id="3" name="Rectangle 2">
            <a:extLst>
              <a:ext uri="{FF2B5EF4-FFF2-40B4-BE49-F238E27FC236}">
                <a16:creationId xmlns:a16="http://schemas.microsoft.com/office/drawing/2014/main" id="{FDF041E6-57E8-474E-BB5A-EC3BFA98CE36}"/>
              </a:ext>
            </a:extLst>
          </p:cNvPr>
          <p:cNvSpPr/>
          <p:nvPr/>
        </p:nvSpPr>
        <p:spPr>
          <a:xfrm>
            <a:off x="22305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2" name="Rectangle 11">
            <a:extLst>
              <a:ext uri="{FF2B5EF4-FFF2-40B4-BE49-F238E27FC236}">
                <a16:creationId xmlns:a16="http://schemas.microsoft.com/office/drawing/2014/main" id="{B8E06E85-8110-7943-9933-D3D4CDDC2115}"/>
              </a:ext>
            </a:extLst>
          </p:cNvPr>
          <p:cNvSpPr/>
          <p:nvPr/>
        </p:nvSpPr>
        <p:spPr>
          <a:xfrm>
            <a:off x="341930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13" name="Rectangle 12">
            <a:extLst>
              <a:ext uri="{FF2B5EF4-FFF2-40B4-BE49-F238E27FC236}">
                <a16:creationId xmlns:a16="http://schemas.microsoft.com/office/drawing/2014/main" id="{BAA74A4B-9465-234C-A30E-655E5763D5E8}"/>
              </a:ext>
            </a:extLst>
          </p:cNvPr>
          <p:cNvSpPr/>
          <p:nvPr/>
        </p:nvSpPr>
        <p:spPr>
          <a:xfrm>
            <a:off x="460802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14" name="Rectangle 13">
            <a:extLst>
              <a:ext uri="{FF2B5EF4-FFF2-40B4-BE49-F238E27FC236}">
                <a16:creationId xmlns:a16="http://schemas.microsoft.com/office/drawing/2014/main" id="{738A73E4-4514-D84A-ABAD-E3873594D381}"/>
              </a:ext>
            </a:extLst>
          </p:cNvPr>
          <p:cNvSpPr/>
          <p:nvPr/>
        </p:nvSpPr>
        <p:spPr>
          <a:xfrm>
            <a:off x="579674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15" name="Rectangle 14">
            <a:extLst>
              <a:ext uri="{FF2B5EF4-FFF2-40B4-BE49-F238E27FC236}">
                <a16:creationId xmlns:a16="http://schemas.microsoft.com/office/drawing/2014/main" id="{B1FAC528-99DA-3148-80A0-24F9CECA24EB}"/>
              </a:ext>
            </a:extLst>
          </p:cNvPr>
          <p:cNvSpPr/>
          <p:nvPr/>
        </p:nvSpPr>
        <p:spPr>
          <a:xfrm>
            <a:off x="698546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16" name="Rectangle 15">
            <a:extLst>
              <a:ext uri="{FF2B5EF4-FFF2-40B4-BE49-F238E27FC236}">
                <a16:creationId xmlns:a16="http://schemas.microsoft.com/office/drawing/2014/main" id="{08BE0BBF-0322-C94D-B11C-A94A8BCEC6A6}"/>
              </a:ext>
            </a:extLst>
          </p:cNvPr>
          <p:cNvSpPr/>
          <p:nvPr/>
        </p:nvSpPr>
        <p:spPr>
          <a:xfrm>
            <a:off x="8174182" y="5260574"/>
            <a:ext cx="1188720" cy="1143000"/>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cxnSp>
        <p:nvCxnSpPr>
          <p:cNvPr id="19" name="Straight Connector 18">
            <a:extLst>
              <a:ext uri="{FF2B5EF4-FFF2-40B4-BE49-F238E27FC236}">
                <a16:creationId xmlns:a16="http://schemas.microsoft.com/office/drawing/2014/main" id="{8DF06A4C-673F-164E-A730-A9A2DB56EF34}"/>
              </a:ext>
            </a:extLst>
          </p:cNvPr>
          <p:cNvCxnSpPr>
            <a:cxnSpLocks/>
          </p:cNvCxnSpPr>
          <p:nvPr/>
        </p:nvCxnSpPr>
        <p:spPr>
          <a:xfrm>
            <a:off x="2438400" y="3026109"/>
            <a:ext cx="1383506" cy="1484931"/>
          </a:xfrm>
          <a:prstGeom prst="line">
            <a:avLst/>
          </a:prstGeom>
          <a:ln w="60325"/>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03F82BC2-0F2F-3B47-8828-DBEDF6126937}"/>
              </a:ext>
            </a:extLst>
          </p:cNvPr>
          <p:cNvCxnSpPr>
            <a:cxnSpLocks/>
          </p:cNvCxnSpPr>
          <p:nvPr/>
        </p:nvCxnSpPr>
        <p:spPr>
          <a:xfrm flipH="1">
            <a:off x="4013662" y="3026108"/>
            <a:ext cx="1206784" cy="1484932"/>
          </a:xfrm>
          <a:prstGeom prst="line">
            <a:avLst/>
          </a:prstGeom>
          <a:ln w="60325"/>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D57FC99E-5045-7549-80F2-ADCE9C9537FD}"/>
              </a:ext>
            </a:extLst>
          </p:cNvPr>
          <p:cNvSpPr txBox="1"/>
          <p:nvPr/>
        </p:nvSpPr>
        <p:spPr>
          <a:xfrm>
            <a:off x="2971295" y="2056037"/>
            <a:ext cx="393056" cy="523220"/>
          </a:xfrm>
          <a:prstGeom prst="rect">
            <a:avLst/>
          </a:prstGeom>
          <a:noFill/>
        </p:spPr>
        <p:txBody>
          <a:bodyPr wrap="none" rtlCol="0">
            <a:spAutoFit/>
          </a:bodyPr>
          <a:lstStyle/>
          <a:p>
            <a:r>
              <a:rPr lang="en-US" sz="2800" dirty="0"/>
              <a:t>A</a:t>
            </a:r>
          </a:p>
        </p:txBody>
      </p:sp>
      <p:sp>
        <p:nvSpPr>
          <p:cNvPr id="23" name="TextBox 22">
            <a:extLst>
              <a:ext uri="{FF2B5EF4-FFF2-40B4-BE49-F238E27FC236}">
                <a16:creationId xmlns:a16="http://schemas.microsoft.com/office/drawing/2014/main" id="{45CF6B4B-F62A-CD4A-B824-4725AB8960B1}"/>
              </a:ext>
            </a:extLst>
          </p:cNvPr>
          <p:cNvSpPr txBox="1"/>
          <p:nvPr/>
        </p:nvSpPr>
        <p:spPr>
          <a:xfrm>
            <a:off x="6393734" y="2056037"/>
            <a:ext cx="351378" cy="461665"/>
          </a:xfrm>
          <a:prstGeom prst="rect">
            <a:avLst/>
          </a:prstGeom>
          <a:noFill/>
        </p:spPr>
        <p:txBody>
          <a:bodyPr wrap="none" rtlCol="0">
            <a:spAutoFit/>
          </a:bodyPr>
          <a:lstStyle/>
          <a:p>
            <a:r>
              <a:rPr lang="en-US" sz="2400" dirty="0"/>
              <a:t>B</a:t>
            </a:r>
          </a:p>
        </p:txBody>
      </p:sp>
      <p:sp>
        <p:nvSpPr>
          <p:cNvPr id="17" name="Rectangle 16">
            <a:extLst>
              <a:ext uri="{FF2B5EF4-FFF2-40B4-BE49-F238E27FC236}">
                <a16:creationId xmlns:a16="http://schemas.microsoft.com/office/drawing/2014/main" id="{0D7497A8-F0E5-6F44-A5B8-718AD241EC95}"/>
              </a:ext>
            </a:extLst>
          </p:cNvPr>
          <p:cNvSpPr/>
          <p:nvPr/>
        </p:nvSpPr>
        <p:spPr>
          <a:xfrm>
            <a:off x="223058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0</a:t>
            </a:r>
          </a:p>
        </p:txBody>
      </p:sp>
      <p:sp>
        <p:nvSpPr>
          <p:cNvPr id="18" name="Rectangle 17">
            <a:extLst>
              <a:ext uri="{FF2B5EF4-FFF2-40B4-BE49-F238E27FC236}">
                <a16:creationId xmlns:a16="http://schemas.microsoft.com/office/drawing/2014/main" id="{404F5EE4-7C04-0A4D-9F0B-EAE69E67C7F5}"/>
              </a:ext>
            </a:extLst>
          </p:cNvPr>
          <p:cNvSpPr/>
          <p:nvPr/>
        </p:nvSpPr>
        <p:spPr>
          <a:xfrm>
            <a:off x="341930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1</a:t>
            </a:r>
          </a:p>
        </p:txBody>
      </p:sp>
      <p:sp>
        <p:nvSpPr>
          <p:cNvPr id="20" name="Rectangle 19">
            <a:extLst>
              <a:ext uri="{FF2B5EF4-FFF2-40B4-BE49-F238E27FC236}">
                <a16:creationId xmlns:a16="http://schemas.microsoft.com/office/drawing/2014/main" id="{0411CE64-1983-8F49-89F7-B98AD3E9A2A9}"/>
              </a:ext>
            </a:extLst>
          </p:cNvPr>
          <p:cNvSpPr/>
          <p:nvPr/>
        </p:nvSpPr>
        <p:spPr>
          <a:xfrm>
            <a:off x="460802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2</a:t>
            </a:r>
          </a:p>
        </p:txBody>
      </p:sp>
      <p:sp>
        <p:nvSpPr>
          <p:cNvPr id="22" name="Rectangle 21">
            <a:extLst>
              <a:ext uri="{FF2B5EF4-FFF2-40B4-BE49-F238E27FC236}">
                <a16:creationId xmlns:a16="http://schemas.microsoft.com/office/drawing/2014/main" id="{664272BA-9161-E244-A165-A0C04595C5B7}"/>
              </a:ext>
            </a:extLst>
          </p:cNvPr>
          <p:cNvSpPr/>
          <p:nvPr/>
        </p:nvSpPr>
        <p:spPr>
          <a:xfrm>
            <a:off x="579674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3</a:t>
            </a:r>
          </a:p>
        </p:txBody>
      </p:sp>
      <p:sp>
        <p:nvSpPr>
          <p:cNvPr id="24" name="Rectangle 23">
            <a:extLst>
              <a:ext uri="{FF2B5EF4-FFF2-40B4-BE49-F238E27FC236}">
                <a16:creationId xmlns:a16="http://schemas.microsoft.com/office/drawing/2014/main" id="{967D76D8-02B1-7549-ADA1-742A56696FB4}"/>
              </a:ext>
            </a:extLst>
          </p:cNvPr>
          <p:cNvSpPr/>
          <p:nvPr/>
        </p:nvSpPr>
        <p:spPr>
          <a:xfrm>
            <a:off x="698546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4</a:t>
            </a:r>
          </a:p>
        </p:txBody>
      </p:sp>
      <p:sp>
        <p:nvSpPr>
          <p:cNvPr id="25" name="Rectangle 24">
            <a:extLst>
              <a:ext uri="{FF2B5EF4-FFF2-40B4-BE49-F238E27FC236}">
                <a16:creationId xmlns:a16="http://schemas.microsoft.com/office/drawing/2014/main" id="{0FC31689-1658-9B4E-B3C9-F3BCA16A4E4A}"/>
              </a:ext>
            </a:extLst>
          </p:cNvPr>
          <p:cNvSpPr/>
          <p:nvPr/>
        </p:nvSpPr>
        <p:spPr>
          <a:xfrm>
            <a:off x="8174182" y="4558046"/>
            <a:ext cx="1188720" cy="702526"/>
          </a:xfrm>
          <a:prstGeom prst="rect">
            <a:avLst/>
          </a:prstGeom>
          <a:solidFill>
            <a:schemeClr val="bg2">
              <a:lumMod val="9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Helvetica" pitchFamily="2" charset="0"/>
              </a:rPr>
              <a:t>5</a:t>
            </a:r>
          </a:p>
        </p:txBody>
      </p:sp>
      <p:sp>
        <p:nvSpPr>
          <p:cNvPr id="4" name="TextBox 3">
            <a:extLst>
              <a:ext uri="{FF2B5EF4-FFF2-40B4-BE49-F238E27FC236}">
                <a16:creationId xmlns:a16="http://schemas.microsoft.com/office/drawing/2014/main" id="{FA89D68F-BD2E-6C44-BD03-35D411A193FF}"/>
              </a:ext>
            </a:extLst>
          </p:cNvPr>
          <p:cNvSpPr txBox="1"/>
          <p:nvPr/>
        </p:nvSpPr>
        <p:spPr>
          <a:xfrm>
            <a:off x="1219200" y="4724643"/>
            <a:ext cx="835485" cy="461665"/>
          </a:xfrm>
          <a:prstGeom prst="rect">
            <a:avLst/>
          </a:prstGeom>
          <a:noFill/>
        </p:spPr>
        <p:txBody>
          <a:bodyPr wrap="none" rtlCol="0">
            <a:spAutoFit/>
          </a:bodyPr>
          <a:lstStyle/>
          <a:p>
            <a:r>
              <a:rPr lang="en-US" sz="2400" dirty="0">
                <a:latin typeface="Helvetica" pitchFamily="2" charset="0"/>
              </a:rPr>
              <a:t>Lock</a:t>
            </a:r>
          </a:p>
        </p:txBody>
      </p:sp>
      <p:sp>
        <p:nvSpPr>
          <p:cNvPr id="26" name="TextBox 25">
            <a:extLst>
              <a:ext uri="{FF2B5EF4-FFF2-40B4-BE49-F238E27FC236}">
                <a16:creationId xmlns:a16="http://schemas.microsoft.com/office/drawing/2014/main" id="{5D9BDE20-813A-944C-B979-0DB0BB399DFF}"/>
              </a:ext>
            </a:extLst>
          </p:cNvPr>
          <p:cNvSpPr txBox="1"/>
          <p:nvPr/>
        </p:nvSpPr>
        <p:spPr>
          <a:xfrm>
            <a:off x="1218480" y="5568924"/>
            <a:ext cx="835485" cy="461665"/>
          </a:xfrm>
          <a:prstGeom prst="rect">
            <a:avLst/>
          </a:prstGeom>
          <a:noFill/>
        </p:spPr>
        <p:txBody>
          <a:bodyPr wrap="none" rtlCol="0">
            <a:spAutoFit/>
          </a:bodyPr>
          <a:lstStyle/>
          <a:p>
            <a:r>
              <a:rPr lang="en-US" sz="2400" dirty="0">
                <a:latin typeface="Helvetica" pitchFamily="2" charset="0"/>
              </a:rPr>
              <a:t>Data</a:t>
            </a:r>
          </a:p>
        </p:txBody>
      </p:sp>
    </p:spTree>
    <p:extLst>
      <p:ext uri="{BB962C8B-B14F-4D97-AF65-F5344CB8AC3E}">
        <p14:creationId xmlns:p14="http://schemas.microsoft.com/office/powerpoint/2010/main" val="31461134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1303</TotalTime>
  <Words>4332</Words>
  <Application>Microsoft Macintosh PowerPoint</Application>
  <PresentationFormat>Widescreen</PresentationFormat>
  <Paragraphs>1055</Paragraphs>
  <Slides>76</Slides>
  <Notes>59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76</vt:i4>
      </vt:variant>
    </vt:vector>
  </HeadingPairs>
  <TitlesOfParts>
    <vt:vector size="81" baseType="lpstr">
      <vt:lpstr>Arial</vt:lpstr>
      <vt:lpstr>Calibri</vt:lpstr>
      <vt:lpstr>Courier</vt:lpstr>
      <vt:lpstr>Helvetica</vt:lpstr>
      <vt:lpstr>Office Theme</vt:lpstr>
      <vt:lpstr>Asynchronous Delegation and its Applications</vt:lpstr>
      <vt:lpstr>Asynchronous Delegation and its Applications</vt:lpstr>
      <vt:lpstr>Accomplishments (On our benchmark)</vt:lpstr>
      <vt:lpstr>Agenda</vt:lpstr>
      <vt:lpstr>Background – Shared Memory</vt:lpstr>
      <vt:lpstr>Background – Shared Memory</vt:lpstr>
      <vt:lpstr>Background – Synchronization By Locks</vt:lpstr>
      <vt:lpstr>Background – Synchronization By Locks</vt:lpstr>
      <vt:lpstr>Background – Shared Memory</vt:lpstr>
      <vt:lpstr>Background – Shared Memory</vt:lpstr>
      <vt:lpstr>Background – Shared Memory</vt:lpstr>
      <vt:lpstr>Background – Shared Memory</vt:lpstr>
      <vt:lpstr>Background – Shared Memory</vt:lpstr>
      <vt:lpstr>Background – Synchronization By Locks</vt:lpstr>
      <vt:lpstr>Background – FFWD Style Delegation</vt:lpstr>
      <vt:lpstr>Background – Shared Memory</vt:lpstr>
      <vt:lpstr>Background – Shared Memory</vt:lpstr>
      <vt:lpstr>Background – Shared Memory</vt:lpstr>
      <vt:lpstr>Background – Shared Memory</vt:lpstr>
      <vt:lpstr>Background – Shared Memory</vt:lpstr>
      <vt:lpstr>Background – FFWD Delegation Design</vt:lpstr>
      <vt:lpstr>Background – FFWD Delegation Design</vt:lpstr>
      <vt:lpstr>Background – FFWD Delegation Design</vt:lpstr>
      <vt:lpstr>Background – FFWD Delegation Design</vt:lpstr>
      <vt:lpstr>Background – FFWD Delegation Design</vt:lpstr>
      <vt:lpstr>Background – FFWD Delegation Design</vt:lpstr>
      <vt:lpstr>Background – FFWD Delegation Design</vt:lpstr>
      <vt:lpstr>Background – FFWD Delegation Design</vt:lpstr>
      <vt:lpstr>Background – FFWD Delegation Design</vt:lpstr>
      <vt:lpstr>Background – FFWD API</vt:lpstr>
      <vt:lpstr>Background - Benefits of Delegation</vt:lpstr>
      <vt:lpstr>Background – FFWD Delegation</vt:lpstr>
      <vt:lpstr>Background – FFWD API</vt:lpstr>
      <vt:lpstr>Background – Gepard Delegation</vt:lpstr>
      <vt:lpstr>Problem Statement</vt:lpstr>
      <vt:lpstr>Asynchronous Delegation</vt:lpstr>
      <vt:lpstr>Asynchronous Delegation – Comparison to Gepard</vt:lpstr>
      <vt:lpstr>Asynchronous Delegation – Comparison to Gepard</vt:lpstr>
      <vt:lpstr>Asynchronous Delegation – Comparison to Gepard</vt:lpstr>
      <vt:lpstr>Asynchronous Delegation – Comparison to Gepard</vt:lpstr>
      <vt:lpstr>Asynchronous Delegation – Comparison to Gepard</vt:lpstr>
      <vt:lpstr>Asynchronous Delegation – Comparison to Gepard</vt:lpstr>
      <vt:lpstr>Asynchronous Delegation – Comparison to Gepard</vt:lpstr>
      <vt:lpstr>Asynchronous Delegation – Comparison to Gepard</vt:lpstr>
      <vt:lpstr>Asynchronous Delegation – Comparison to Gepard</vt:lpstr>
      <vt:lpstr>Asynchronous Dedicated Delegation</vt:lpstr>
      <vt:lpstr>Asynchronous Dedicated Delegation - Benchmark</vt:lpstr>
      <vt:lpstr>Asynchronous Dedicated Delegation – Why Hold a Request Reserve?</vt:lpstr>
      <vt:lpstr>Asynchronous Dedicated Delegation – Request Reserve Implementation</vt:lpstr>
      <vt:lpstr>Asynchronous Dedicated Delegation – Pending Request Queue Length</vt:lpstr>
      <vt:lpstr>Asynchronous Dedicated Delegation – Pending Request Queue Length</vt:lpstr>
      <vt:lpstr>Asynchronous Dedicated Delegation – Pending Request Queue Length</vt:lpstr>
      <vt:lpstr>Asynchronous Dedicated Delegation – Pending Request Queue Length</vt:lpstr>
      <vt:lpstr>Asynchronous Dedicated Delegation – Number of Request Lines</vt:lpstr>
      <vt:lpstr>Asynchronous Dedicated Delegation –  Client and Server Production Rates</vt:lpstr>
      <vt:lpstr>PowerPoint Presentation</vt:lpstr>
      <vt:lpstr>Asynchronous Flat Delegation –Implementation</vt:lpstr>
      <vt:lpstr>Asynchronous Flat Delegation –Implementation</vt:lpstr>
      <vt:lpstr>Asynchronous Flat Delegation –Implementation</vt:lpstr>
      <vt:lpstr>Asynchronous Flat Delegation –Implementation</vt:lpstr>
      <vt:lpstr>Asynchronous Flat Delegation –Implementation</vt:lpstr>
      <vt:lpstr>Asynchronous Flat Delegation –Implementation</vt:lpstr>
      <vt:lpstr>Asynchronous Flat Delegation –Implementation</vt:lpstr>
      <vt:lpstr>Asynchronous Flat Delegation –Implementation</vt:lpstr>
      <vt:lpstr>Asynchronous Flat Delegation –Implementation</vt:lpstr>
      <vt:lpstr>Asynchronous Flat Delegation –Implementation</vt:lpstr>
      <vt:lpstr>Asynchronous Flat Delegation – Permutations</vt:lpstr>
      <vt:lpstr>Asynchronous Flat Delegation – Results</vt:lpstr>
      <vt:lpstr>Asynchronous Flat Delegation - Latency</vt:lpstr>
      <vt:lpstr>Asynchronous Flat Delegation - Latency</vt:lpstr>
      <vt:lpstr>Results of Microbenchmark</vt:lpstr>
      <vt:lpstr>Results of Microbenchmark</vt:lpstr>
      <vt:lpstr>Results</vt:lpstr>
      <vt:lpstr>Results</vt:lpstr>
      <vt:lpstr>Results</vt:lpstr>
      <vt:lpstr>Results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Asynchronous Delegation and its Applications</dc:title>
  <dc:creator>Dill, George Arthur</dc:creator>
  <cp:lastModifiedBy>Dill, George Arthur</cp:lastModifiedBy>
  <cp:revision>74</cp:revision>
  <dcterms:created xsi:type="dcterms:W3CDTF">2019-10-26T15:30:15Z</dcterms:created>
  <dcterms:modified xsi:type="dcterms:W3CDTF">2019-10-28T02:35:15Z</dcterms:modified>
</cp:coreProperties>
</file>

<file path=docProps/thumbnail.jpeg>
</file>